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86" r:id="rId4"/>
    <p:sldId id="287" r:id="rId5"/>
    <p:sldId id="292" r:id="rId6"/>
    <p:sldId id="293" r:id="rId7"/>
    <p:sldId id="290" r:id="rId8"/>
    <p:sldId id="268" r:id="rId9"/>
    <p:sldId id="259" r:id="rId10"/>
    <p:sldId id="269" r:id="rId11"/>
    <p:sldId id="270" r:id="rId12"/>
    <p:sldId id="283" r:id="rId13"/>
    <p:sldId id="280" r:id="rId14"/>
    <p:sldId id="271" r:id="rId15"/>
    <p:sldId id="274" r:id="rId16"/>
    <p:sldId id="279" r:id="rId17"/>
    <p:sldId id="275" r:id="rId18"/>
    <p:sldId id="294" r:id="rId19"/>
    <p:sldId id="296" r:id="rId20"/>
    <p:sldId id="298" r:id="rId21"/>
    <p:sldId id="301" r:id="rId22"/>
    <p:sldId id="276" r:id="rId23"/>
    <p:sldId id="277" r:id="rId24"/>
    <p:sldId id="282" r:id="rId25"/>
    <p:sldId id="281" r:id="rId26"/>
    <p:sldId id="299" r:id="rId27"/>
    <p:sldId id="262" r:id="rId28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CC66"/>
    <a:srgbClr val="00CC99"/>
    <a:srgbClr val="19FF81"/>
    <a:srgbClr val="66CCFF"/>
    <a:srgbClr val="0066FF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9821" autoAdjust="0"/>
  </p:normalViewPr>
  <p:slideViewPr>
    <p:cSldViewPr>
      <p:cViewPr>
        <p:scale>
          <a:sx n="75" d="100"/>
          <a:sy n="75" d="100"/>
        </p:scale>
        <p:origin x="-11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Blatt1!$B$1</c:f>
              <c:strCache>
                <c:ptCount val="1"/>
                <c:pt idx="0">
                  <c:v>Direct costs (trainers' and students' salaries, investment in infrastructure)</c:v>
                </c:pt>
              </c:strCache>
            </c:strRef>
          </c:tx>
          <c:spPr>
            <a:solidFill>
              <a:srgbClr val="0000FF">
                <a:alpha val="53000"/>
              </a:srgbClr>
            </a:solidFill>
          </c:spPr>
          <c:dLbls>
            <c:dLbl>
              <c:idx val="0"/>
              <c:layout>
                <c:manualLayout>
                  <c:x val="2.7083333333333341E-2"/>
                  <c:y val="0"/>
                </c:manualLayout>
              </c:layout>
              <c:showVal val="1"/>
            </c:dLbl>
            <c:showVal val="1"/>
          </c:dLbls>
          <c:cat>
            <c:strRef>
              <c:f>Blatt1!$A$2</c:f>
              <c:strCache>
                <c:ptCount val="1"/>
                <c:pt idx="0">
                  <c:v>FASTIP-Studies - Employers' training costs per student per year</c:v>
                </c:pt>
              </c:strCache>
            </c:strRef>
          </c:cat>
          <c:val>
            <c:numRef>
              <c:f>Blatt1!$B$2</c:f>
              <c:numCache>
                <c:formatCode>#,##0</c:formatCode>
                <c:ptCount val="1"/>
                <c:pt idx="0">
                  <c:v>1819.2375517457995</c:v>
                </c:pt>
              </c:numCache>
            </c:numRef>
          </c:val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Indirect costs (fees payable to FASTIP)</c:v>
                </c:pt>
              </c:strCache>
            </c:strRef>
          </c:tx>
          <c:spPr>
            <a:solidFill>
              <a:srgbClr val="3366FF">
                <a:alpha val="34000"/>
              </a:srgbClr>
            </a:solidFill>
          </c:spPr>
          <c:dLbls>
            <c:dLbl>
              <c:idx val="0"/>
              <c:layout>
                <c:manualLayout>
                  <c:x val="2.0833333333333419E-2"/>
                  <c:y val="-2.1875246062992137E-2"/>
                </c:manualLayout>
              </c:layout>
              <c:showVal val="1"/>
            </c:dLbl>
            <c:showVal val="1"/>
          </c:dLbls>
          <c:cat>
            <c:strRef>
              <c:f>Blatt1!$A$2</c:f>
              <c:strCache>
                <c:ptCount val="1"/>
                <c:pt idx="0">
                  <c:v>FASTIP-Studies - Employers' training costs per student per year</c:v>
                </c:pt>
              </c:strCache>
            </c:strRef>
          </c:cat>
          <c:val>
            <c:numRef>
              <c:f>Blatt1!$C$2</c:f>
              <c:numCache>
                <c:formatCode>General</c:formatCode>
                <c:ptCount val="1"/>
                <c:pt idx="0">
                  <c:v>1200</c:v>
                </c:pt>
              </c:numCache>
            </c:numRef>
          </c:val>
        </c:ser>
        <c:shape val="cylinder"/>
        <c:axId val="49929600"/>
        <c:axId val="50136192"/>
        <c:axId val="0"/>
      </c:bar3DChart>
      <c:catAx>
        <c:axId val="49929600"/>
        <c:scaling>
          <c:orientation val="minMax"/>
        </c:scaling>
        <c:axPos val="b"/>
        <c:tickLblPos val="nextTo"/>
        <c:crossAx val="50136192"/>
        <c:crosses val="autoZero"/>
        <c:auto val="1"/>
        <c:lblAlgn val="ctr"/>
        <c:lblOffset val="100"/>
      </c:catAx>
      <c:valAx>
        <c:axId val="50136192"/>
        <c:scaling>
          <c:orientation val="minMax"/>
        </c:scaling>
        <c:axPos val="l"/>
        <c:majorGridlines/>
        <c:numFmt formatCode="#,##0" sourceLinked="1"/>
        <c:tickLblPos val="nextTo"/>
        <c:crossAx val="4992960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7540070530842289"/>
          <c:y val="0.25116217779644345"/>
          <c:w val="0.32459929469157767"/>
          <c:h val="0.50352690638280329"/>
        </c:manualLayout>
      </c:layout>
    </c:legend>
    <c:plotVisOnly val="1"/>
    <c:dispBlanksAs val="gap"/>
  </c:chart>
  <c:txPr>
    <a:bodyPr/>
    <a:lstStyle/>
    <a:p>
      <a:pPr>
        <a:defRPr sz="1800">
          <a:latin typeface="GravurCondensed-Regular" pitchFamily="2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939" y="0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54C5E-5D67-4924-9B14-BBEED03C49F0}" type="datetimeFigureOut">
              <a:rPr lang="de-DE" smtClean="0"/>
              <a:pPr/>
              <a:t>28.08.2013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855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939" y="9721855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9E515-2891-48D4-B9FE-22192F165A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9380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077739" cy="511731"/>
          </a:xfrm>
          <a:prstGeom prst="rect">
            <a:avLst/>
          </a:prstGeom>
        </p:spPr>
        <p:txBody>
          <a:bodyPr vert="horz" lIns="99039" tIns="49519" rIns="99039" bIns="4951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5" y="5"/>
            <a:ext cx="3077739" cy="511731"/>
          </a:xfrm>
          <a:prstGeom prst="rect">
            <a:avLst/>
          </a:prstGeom>
        </p:spPr>
        <p:txBody>
          <a:bodyPr vert="horz" lIns="99039" tIns="49519" rIns="99039" bIns="49519" rtlCol="0"/>
          <a:lstStyle>
            <a:lvl1pPr algn="r">
              <a:defRPr sz="1300"/>
            </a:lvl1pPr>
          </a:lstStyle>
          <a:p>
            <a:fld id="{D48DA199-FA04-48DE-B235-70524074ECBB}" type="datetimeFigureOut">
              <a:rPr lang="de-DE" smtClean="0"/>
              <a:pPr/>
              <a:t>28.08.2013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19" rIns="99039" bIns="4951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9039" tIns="49519" rIns="99039" bIns="4951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12"/>
            <a:ext cx="3077739" cy="511731"/>
          </a:xfrm>
          <a:prstGeom prst="rect">
            <a:avLst/>
          </a:prstGeom>
        </p:spPr>
        <p:txBody>
          <a:bodyPr vert="horz" lIns="99039" tIns="49519" rIns="99039" bIns="4951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5" y="9721112"/>
            <a:ext cx="3077739" cy="511731"/>
          </a:xfrm>
          <a:prstGeom prst="rect">
            <a:avLst/>
          </a:prstGeom>
        </p:spPr>
        <p:txBody>
          <a:bodyPr vert="horz" lIns="99039" tIns="49519" rIns="99039" bIns="49519" rtlCol="0" anchor="b"/>
          <a:lstStyle>
            <a:lvl1pPr algn="r">
              <a:defRPr sz="1300"/>
            </a:lvl1pPr>
          </a:lstStyle>
          <a:p>
            <a:fld id="{BCC7F2A2-8F6A-4D79-A5CA-C387C12F8B6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75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F2A2-8F6A-4D79-A5CA-C387C12F8B6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pic>
        <p:nvPicPr>
          <p:cNvPr id="11" name="Picture 2" descr="D:\Eigene Dateien\e-Mails\Januar 2013\27.01.2013 17.08 SEEU Prof. Dr. Dika - SEEU logo 201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93296"/>
            <a:ext cx="2376264" cy="625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910429" y="6550223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Bansko</a:t>
            </a:r>
            <a:r>
              <a:rPr lang="en-US" sz="1400" dirty="0" smtClean="0">
                <a:solidFill>
                  <a:schemeClr val="tx1"/>
                </a:solidFill>
              </a:rPr>
              <a:t> – 28.08.2013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528" y="6577607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13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 Workshop on SEERE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GravurCondensed-Bold" pitchFamily="2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GravurCondensed-Regular" pitchFamily="2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GravurCondensed-Regular" pitchFamily="2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GravurCondensed-Regular" pitchFamily="2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GravurCondensed-Regular" pitchFamily="2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GravurCondensed-Regular" pitchFamily="2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upload.wikimedia.org/wikipedia/commons/c/c3/Flag_of_France.svg" TargetMode="External"/><Relationship Id="rId18" Type="http://schemas.openxmlformats.org/officeDocument/2006/relationships/image" Target="../media/image27.gif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5.jpeg"/><Relationship Id="rId21" Type="http://schemas.openxmlformats.org/officeDocument/2006/relationships/hyperlink" Target="http://upload.wikimedia.org/wikipedia/commons/a/a4/Flag_of_the_United_States.svg" TargetMode="External"/><Relationship Id="rId34" Type="http://schemas.openxmlformats.org/officeDocument/2006/relationships/image" Target="../media/image42.gif"/><Relationship Id="rId42" Type="http://schemas.openxmlformats.org/officeDocument/2006/relationships/image" Target="../media/image49.jpeg"/><Relationship Id="rId47" Type="http://schemas.openxmlformats.org/officeDocument/2006/relationships/image" Target="../media/image54.jpe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6.jpeg"/><Relationship Id="rId25" Type="http://schemas.openxmlformats.org/officeDocument/2006/relationships/image" Target="../media/image33.gif"/><Relationship Id="rId33" Type="http://schemas.openxmlformats.org/officeDocument/2006/relationships/image" Target="../media/image41.png"/><Relationship Id="rId38" Type="http://schemas.openxmlformats.org/officeDocument/2006/relationships/image" Target="../media/image46.jpeg"/><Relationship Id="rId46" Type="http://schemas.openxmlformats.org/officeDocument/2006/relationships/image" Target="../media/image53.jpeg"/><Relationship Id="rId2" Type="http://schemas.openxmlformats.org/officeDocument/2006/relationships/image" Target="../media/image14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jpeg"/><Relationship Id="rId41" Type="http://schemas.openxmlformats.org/officeDocument/2006/relationships/hyperlink" Target="http://upload.wikimedia.org/wikipedia/de/d/d5/HM_ne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://upload.wikimedia.org/wikipedia/commons/b/b9/Flag_of_Australia.svg" TargetMode="External"/><Relationship Id="rId24" Type="http://schemas.openxmlformats.org/officeDocument/2006/relationships/image" Target="../media/image32.gif"/><Relationship Id="rId32" Type="http://schemas.openxmlformats.org/officeDocument/2006/relationships/image" Target="../media/image40.jpeg"/><Relationship Id="rId37" Type="http://schemas.openxmlformats.org/officeDocument/2006/relationships/image" Target="../media/image45.gif"/><Relationship Id="rId40" Type="http://schemas.openxmlformats.org/officeDocument/2006/relationships/image" Target="../media/image48.jpeg"/><Relationship Id="rId45" Type="http://schemas.openxmlformats.org/officeDocument/2006/relationships/image" Target="../media/image52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23" Type="http://schemas.openxmlformats.org/officeDocument/2006/relationships/image" Target="../media/image31.gif"/><Relationship Id="rId28" Type="http://schemas.openxmlformats.org/officeDocument/2006/relationships/image" Target="../media/image36.png"/><Relationship Id="rId36" Type="http://schemas.openxmlformats.org/officeDocument/2006/relationships/image" Target="../media/image44.gif"/><Relationship Id="rId10" Type="http://schemas.openxmlformats.org/officeDocument/2006/relationships/image" Target="../media/image21.png"/><Relationship Id="rId19" Type="http://schemas.openxmlformats.org/officeDocument/2006/relationships/image" Target="../media/image28.jpeg"/><Relationship Id="rId31" Type="http://schemas.openxmlformats.org/officeDocument/2006/relationships/image" Target="../media/image39.png"/><Relationship Id="rId44" Type="http://schemas.openxmlformats.org/officeDocument/2006/relationships/image" Target="../media/image51.jpeg"/><Relationship Id="rId4" Type="http://schemas.openxmlformats.org/officeDocument/2006/relationships/image" Target="../media/image16.jpeg"/><Relationship Id="rId9" Type="http://schemas.openxmlformats.org/officeDocument/2006/relationships/hyperlink" Target="http://upload.wikimedia.org/wikipedia/commons/a/ae/Flag_of_the_United_Kingdom.svg" TargetMode="External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jpeg"/><Relationship Id="rId35" Type="http://schemas.openxmlformats.org/officeDocument/2006/relationships/image" Target="../media/image43.gif"/><Relationship Id="rId43" Type="http://schemas.openxmlformats.org/officeDocument/2006/relationships/image" Target="../media/image50.jpeg"/><Relationship Id="rId48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gif"/><Relationship Id="rId10" Type="http://schemas.openxmlformats.org/officeDocument/2006/relationships/image" Target="../media/image67.jpeg"/><Relationship Id="rId4" Type="http://schemas.openxmlformats.org/officeDocument/2006/relationships/image" Target="../media/image61.gif"/><Relationship Id="rId9" Type="http://schemas.openxmlformats.org/officeDocument/2006/relationships/image" Target="../media/image6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eu.edu.m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u.edu.mk/en/integrated-studi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640960" cy="1656183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Applied Informatics for IT Companies </a:t>
            </a:r>
            <a:br>
              <a:rPr lang="en-US" dirty="0" smtClean="0"/>
            </a:br>
            <a:r>
              <a:rPr lang="en-US" dirty="0" smtClean="0"/>
              <a:t>new Bachelor study in SEEU in </a:t>
            </a:r>
            <a:r>
              <a:rPr lang="en-US" dirty="0" err="1" smtClean="0"/>
              <a:t>Tetovo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Integrated (</a:t>
            </a:r>
            <a:r>
              <a:rPr lang="en-GB" dirty="0" smtClean="0"/>
              <a:t>Dual Study) Programme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933055"/>
            <a:ext cx="8134672" cy="1152129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Betim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Çiço</a:t>
            </a:r>
            <a:r>
              <a:rPr lang="en-US" sz="3200" b="1" dirty="0" smtClean="0"/>
              <a:t>  b.cico@seeu.edu.mk </a:t>
            </a:r>
          </a:p>
          <a:p>
            <a:r>
              <a:rPr lang="en-US" sz="3200" b="1" dirty="0" smtClean="0"/>
              <a:t>Norbert M. Marx  dat-org_marx@t-online.de </a:t>
            </a:r>
            <a:endParaRPr lang="en-US" sz="3200" b="1" dirty="0"/>
          </a:p>
        </p:txBody>
      </p:sp>
      <p:pic>
        <p:nvPicPr>
          <p:cNvPr id="2050" name="Picture 2" descr="D:\Eigene Dateien\e-Mails\Januar 2013\27.01.2013 17.08 SEEU Prof. Dr. Dika - SEEU logo 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51232" cy="1223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6488668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www.seeu.edu.mk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Workshop on SEERE, </a:t>
            </a:r>
            <a:r>
              <a:rPr lang="en-US" dirty="0" err="1" smtClean="0">
                <a:solidFill>
                  <a:schemeClr val="bg1"/>
                </a:solidFill>
              </a:rPr>
              <a:t>Bansko</a:t>
            </a:r>
            <a:r>
              <a:rPr lang="en-US" dirty="0" smtClean="0">
                <a:solidFill>
                  <a:schemeClr val="bg1"/>
                </a:solidFill>
              </a:rPr>
              <a:t> – 28.08.2013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igene Dateien\GIZ Albanien\FASTIP\SEEU Tetevo\Multimedia\picture6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94" y="2462552"/>
            <a:ext cx="2372491" cy="355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491064" cy="4525963"/>
          </a:xfrm>
        </p:spPr>
        <p:txBody>
          <a:bodyPr>
            <a:noAutofit/>
          </a:bodyPr>
          <a:lstStyle/>
          <a:p>
            <a:pPr marL="268288" indent="-268288">
              <a:buClrTx/>
              <a:buSzPct val="100000"/>
            </a:pPr>
            <a:r>
              <a:rPr lang="en-GB" sz="3200" dirty="0" smtClean="0"/>
              <a:t>Three-Years-Study Program with 180 Credits(ECTS) in:</a:t>
            </a:r>
          </a:p>
          <a:p>
            <a:pPr marL="623888" lvl="1" indent="-355600">
              <a:buClrTx/>
            </a:pPr>
            <a:r>
              <a:rPr lang="en-US" sz="3200" dirty="0" smtClean="0"/>
              <a:t>Contemporary Banking Management</a:t>
            </a:r>
          </a:p>
          <a:p>
            <a:pPr marL="623888" lvl="1" indent="-355600">
              <a:buClrTx/>
            </a:pPr>
            <a:r>
              <a:rPr lang="en-US" sz="3200" dirty="0" smtClean="0"/>
              <a:t>Applied Informatics for IT companies</a:t>
            </a:r>
          </a:p>
          <a:p>
            <a:pPr marL="623888" lvl="1" indent="-355600">
              <a:buClrTx/>
            </a:pPr>
            <a:r>
              <a:rPr lang="en-US" sz="3200" dirty="0" smtClean="0"/>
              <a:t>Contemporary Enterprise Management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>
                <a:solidFill>
                  <a:srgbClr val="0000CC"/>
                </a:solidFill>
              </a:rPr>
              <a:t>What the South East European University </a:t>
            </a:r>
            <a:r>
              <a:rPr lang="en-GB" sz="3200" b="0" dirty="0" smtClean="0">
                <a:solidFill>
                  <a:srgbClr val="0000CC"/>
                </a:solidFill>
              </a:rPr>
              <a:t>offers</a:t>
            </a:r>
            <a:endParaRPr lang="de-DE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ortal.mytum.de/service/career_service/veranstaltung/bachelor_rueckblick/bachelor_abschl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814" y="2083078"/>
            <a:ext cx="3528690" cy="2786082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5554960" cy="4392488"/>
          </a:xfrm>
        </p:spPr>
        <p:txBody>
          <a:bodyPr>
            <a:normAutofit/>
          </a:bodyPr>
          <a:lstStyle/>
          <a:p>
            <a:pPr marL="268288" indent="-268288">
              <a:buClrTx/>
              <a:buSzPct val="100000"/>
            </a:pPr>
            <a:r>
              <a:rPr lang="en-GB" sz="3200" dirty="0" smtClean="0"/>
              <a:t>After the Three-Years Study Program the students will be awarded with the University Diploma</a:t>
            </a:r>
          </a:p>
          <a:p>
            <a:pPr marL="268288" indent="-268288" algn="ctr">
              <a:buClr>
                <a:srgbClr val="0000CC"/>
              </a:buClr>
              <a:buNone/>
            </a:pP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“Bachelor”</a:t>
            </a:r>
            <a:r>
              <a:rPr lang="en-GB" sz="3200" dirty="0" smtClean="0"/>
              <a:t>.</a:t>
            </a:r>
          </a:p>
          <a:p>
            <a:pPr marL="268288" indent="-268288" algn="ctr">
              <a:buClr>
                <a:srgbClr val="0000CC"/>
              </a:buClr>
              <a:buNone/>
            </a:pPr>
            <a:endParaRPr lang="en-GB" sz="3200" dirty="0" smtClean="0"/>
          </a:p>
          <a:p>
            <a:pPr marL="268288" indent="-268288">
              <a:buClrTx/>
              <a:buSzPct val="100000"/>
            </a:pPr>
            <a:r>
              <a:rPr lang="en-GB" sz="3200" dirty="0" smtClean="0"/>
              <a:t>Students receive during the study practical experience: A very good basis to start their professional carrier.</a:t>
            </a:r>
            <a:endParaRPr lang="en-GB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 smtClean="0">
                <a:solidFill>
                  <a:srgbClr val="0000CC"/>
                </a:solidFill>
              </a:rPr>
              <a:t>What the South East European University </a:t>
            </a:r>
            <a:r>
              <a:rPr lang="en-GB" sz="3200" b="0" dirty="0" err="1" smtClean="0">
                <a:solidFill>
                  <a:srgbClr val="0000CC"/>
                </a:solidFill>
              </a:rPr>
              <a:t>Tetevo</a:t>
            </a:r>
            <a:r>
              <a:rPr lang="en-GB" sz="3200" b="0" dirty="0" smtClean="0">
                <a:solidFill>
                  <a:srgbClr val="0000CC"/>
                </a:solidFill>
              </a:rPr>
              <a:t> offers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estreifter Pfeil nach rechts 17"/>
          <p:cNvSpPr/>
          <p:nvPr/>
        </p:nvSpPr>
        <p:spPr>
          <a:xfrm>
            <a:off x="59964" y="3068960"/>
            <a:ext cx="8904524" cy="1596350"/>
          </a:xfrm>
          <a:prstGeom prst="stripedRightArrow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ravurCondensed-Regular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>
                <a:solidFill>
                  <a:srgbClr val="0000CC"/>
                </a:solidFill>
              </a:rPr>
              <a:t>Structure of the Dual Study Programmes</a:t>
            </a:r>
            <a:endParaRPr lang="de-DE" sz="3200" b="0" dirty="0">
              <a:solidFill>
                <a:srgbClr val="0000CC"/>
              </a:solidFill>
            </a:endParaRPr>
          </a:p>
        </p:txBody>
      </p:sp>
      <p:pic>
        <p:nvPicPr>
          <p:cNvPr id="4" name="Picture 14" descr="BA_grafik2_rgb_pp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612" y="2149252"/>
            <a:ext cx="8351837" cy="3571875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8314" y="3462099"/>
            <a:ext cx="708848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endParaRPr lang="de-DE" altLang="de-DE" sz="8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800" b="1" dirty="0" smtClean="0">
                <a:solidFill>
                  <a:schemeClr val="bg1"/>
                </a:solidFill>
              </a:rPr>
              <a:t>General </a:t>
            </a:r>
            <a:endParaRPr lang="de-DE" altLang="de-DE" sz="800" b="1" dirty="0">
              <a:solidFill>
                <a:schemeClr val="bg1"/>
              </a:solidFill>
            </a:endParaRPr>
          </a:p>
          <a:p>
            <a:pPr algn="ctr"/>
            <a:r>
              <a:rPr lang="de-DE" altLang="de-DE" sz="800" b="1" dirty="0" smtClean="0">
                <a:solidFill>
                  <a:schemeClr val="bg1"/>
                </a:solidFill>
              </a:rPr>
              <a:t>University </a:t>
            </a:r>
            <a:endParaRPr lang="de-DE" altLang="de-DE" sz="800" b="1" dirty="0">
              <a:solidFill>
                <a:schemeClr val="bg1"/>
              </a:solidFill>
            </a:endParaRPr>
          </a:p>
          <a:p>
            <a:pPr algn="ctr"/>
            <a:r>
              <a:rPr lang="de-DE" altLang="de-DE" sz="800" b="1" dirty="0" err="1">
                <a:solidFill>
                  <a:schemeClr val="bg1"/>
                </a:solidFill>
              </a:rPr>
              <a:t>entrance</a:t>
            </a:r>
            <a:r>
              <a:rPr lang="de-DE" altLang="de-DE" sz="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altLang="de-DE" sz="800" b="1" dirty="0" err="1" smtClean="0">
                <a:solidFill>
                  <a:schemeClr val="bg1"/>
                </a:solidFill>
              </a:rPr>
              <a:t>Exam</a:t>
            </a:r>
            <a:endParaRPr lang="de-DE" altLang="de-DE" sz="800" b="1" dirty="0" smtClean="0">
              <a:solidFill>
                <a:schemeClr val="bg1"/>
              </a:solidFill>
            </a:endParaRPr>
          </a:p>
          <a:p>
            <a:pPr algn="ctr"/>
            <a:endParaRPr lang="de-DE" altLang="de-DE" sz="800" b="1" dirty="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89124" y="3141439"/>
            <a:ext cx="809625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5312" y="3730402"/>
            <a:ext cx="863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de-DE" sz="1200" b="1" dirty="0">
                <a:solidFill>
                  <a:srgbClr val="999999"/>
                </a:solidFill>
              </a:rPr>
              <a:t>Approval</a:t>
            </a:r>
          </a:p>
          <a:p>
            <a:pPr algn="ctr"/>
            <a:endParaRPr lang="en-GB" altLang="de-DE" sz="800" b="1" dirty="0">
              <a:solidFill>
                <a:srgbClr val="999999"/>
              </a:solidFill>
            </a:endParaRPr>
          </a:p>
          <a:p>
            <a:pPr algn="ctr"/>
            <a:r>
              <a:rPr lang="en-GB" altLang="de-DE" sz="800" b="1" dirty="0">
                <a:solidFill>
                  <a:srgbClr val="999999"/>
                </a:solidFill>
              </a:rPr>
              <a:t>(selected</a:t>
            </a:r>
          </a:p>
          <a:p>
            <a:pPr algn="ctr"/>
            <a:r>
              <a:rPr lang="en-GB" altLang="de-DE" sz="800" b="1" dirty="0">
                <a:solidFill>
                  <a:srgbClr val="999999"/>
                </a:solidFill>
              </a:rPr>
              <a:t> by partner</a:t>
            </a:r>
          </a:p>
          <a:p>
            <a:pPr algn="ctr"/>
            <a:r>
              <a:rPr lang="en-GB" altLang="de-DE" sz="800" b="1" dirty="0">
                <a:solidFill>
                  <a:srgbClr val="999999"/>
                </a:solidFill>
              </a:rPr>
              <a:t>companies)</a:t>
            </a:r>
            <a:r>
              <a:rPr lang="en-GB" altLang="de-DE" sz="1100" dirty="0">
                <a:solidFill>
                  <a:srgbClr val="999999"/>
                </a:solidFill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79849" y="5530627"/>
            <a:ext cx="15128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b="1">
                <a:solidFill>
                  <a:srgbClr val="999999"/>
                </a:solidFill>
              </a:rPr>
              <a:t>Practice</a:t>
            </a:r>
            <a:endParaRPr lang="de-DE" altLang="de-DE" sz="1100">
              <a:solidFill>
                <a:srgbClr val="999999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652120" y="3573016"/>
            <a:ext cx="864096" cy="5847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altLang="de-DE" sz="1200" b="1" dirty="0">
                <a:solidFill>
                  <a:schemeClr val="bg1"/>
                </a:solidFill>
              </a:rPr>
              <a:t>Final</a:t>
            </a:r>
          </a:p>
          <a:p>
            <a:pPr algn="ctr"/>
            <a:r>
              <a:rPr lang="de-DE" altLang="de-DE" sz="1200" b="1" dirty="0" err="1">
                <a:solidFill>
                  <a:schemeClr val="bg1"/>
                </a:solidFill>
              </a:rPr>
              <a:t>exams</a:t>
            </a:r>
            <a:endParaRPr lang="de-DE" altLang="de-DE" sz="1200" b="1" dirty="0">
              <a:solidFill>
                <a:schemeClr val="bg1"/>
              </a:solidFill>
            </a:endParaRPr>
          </a:p>
          <a:p>
            <a:pPr algn="ctr"/>
            <a:endParaRPr lang="de-DE" altLang="de-DE" sz="800" b="1" dirty="0">
              <a:solidFill>
                <a:schemeClr val="bg1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028384" y="3789040"/>
            <a:ext cx="503238" cy="3968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de-DE" altLang="de-DE" sz="1200" b="1" dirty="0">
                <a:solidFill>
                  <a:schemeClr val="bg1"/>
                </a:solidFill>
              </a:rPr>
              <a:t>Job</a:t>
            </a:r>
          </a:p>
          <a:p>
            <a:pPr algn="ctr"/>
            <a:endParaRPr lang="de-DE" altLang="de-DE" sz="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Eigene Dateien\e-Mails\September 2010\15.09.2010 11.49 GTZ Steurer - 20100915-0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46858"/>
            <a:ext cx="1387722" cy="858064"/>
          </a:xfrm>
          <a:prstGeom prst="rect">
            <a:avLst/>
          </a:prstGeom>
          <a:noFill/>
        </p:spPr>
      </p:pic>
      <p:pic>
        <p:nvPicPr>
          <p:cNvPr id="15" name="Picture 2" descr="D:\Eigene Dateien\e-Mails\Oktober 2011\Daniela Gu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17232"/>
            <a:ext cx="1224136" cy="819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Eigene Dateien\GIZ Albanien\FASTIP\SEEU Tetevo\Multimedia\seeulogo_klasik_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9" y="2751406"/>
            <a:ext cx="814071" cy="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ortal.mytum.de/service/career_service/veranstaltung/bachelor_rueckblick/bachelor_abschlu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01008"/>
            <a:ext cx="1036090" cy="734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59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>
                <a:solidFill>
                  <a:srgbClr val="0000CC"/>
                </a:solidFill>
              </a:rPr>
              <a:t>Professors and experienced Lecturer from SEEU and various international Universities/Countries</a:t>
            </a:r>
            <a:endParaRPr lang="de-DE" sz="3200" b="0" dirty="0">
              <a:solidFill>
                <a:srgbClr val="0000CC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745735" y="1751262"/>
            <a:ext cx="720000" cy="4064994"/>
            <a:chOff x="5766885" y="1990655"/>
            <a:chExt cx="720000" cy="4064994"/>
          </a:xfrm>
        </p:grpSpPr>
        <p:pic>
          <p:nvPicPr>
            <p:cNvPr id="5" name="Picture 4" descr="http://rr.redroverhq.com/images/logos/165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6885" y="3694686"/>
              <a:ext cx="720000" cy="540000"/>
            </a:xfrm>
            <a:prstGeom prst="rect">
              <a:avLst/>
            </a:prstGeom>
            <a:noFill/>
          </p:spPr>
        </p:pic>
        <p:pic>
          <p:nvPicPr>
            <p:cNvPr id="6" name="Picture 6" descr="http://people.uncw.edu/Lowery/UNCW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6885" y="5650256"/>
              <a:ext cx="720000" cy="405393"/>
            </a:xfrm>
            <a:prstGeom prst="rect">
              <a:avLst/>
            </a:prstGeom>
            <a:noFill/>
          </p:spPr>
        </p:pic>
        <p:pic>
          <p:nvPicPr>
            <p:cNvPr id="7" name="Picture 3" descr="D:\Eigene Dateien\GIZ Albanien\FASTIP\FASTIP\FASTIP Vorlesungen\Fan, Prof. Liang-Shing\Colorado State Universit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885" y="1990655"/>
              <a:ext cx="720000" cy="3138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Eigene Dateien\GIZ Albanien\FASTIP\FASTIP\FASTIP Vorlesungen\Karadag, Prof. Dr. Ersem\robert_morris_universit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885" y="4771112"/>
              <a:ext cx="720000" cy="3427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Eigene Dateien\GIZ Albanien\FASTIP\FASTIP\FASTIP Vorlesungen\Madanoglu PhD, CHE, Melih\FAU-marksol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885" y="2840927"/>
              <a:ext cx="720000" cy="3173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575656" y="1533487"/>
            <a:ext cx="900000" cy="4320352"/>
            <a:chOff x="533764" y="1772880"/>
            <a:chExt cx="900000" cy="4320352"/>
          </a:xfrm>
        </p:grpSpPr>
        <p:pic>
          <p:nvPicPr>
            <p:cNvPr id="11" name="Picture 6" descr="http://associations.missouristate.edu/ICA/Flags/Argentina.pn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764" y="1772880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12" name="Picture 8" descr="http://www.deutsch-polnische-uebersetzung.de/Grafik/deutschland-flagge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764" y="4269116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13" name="Picture 18" descr="Datei:Flag of the United Kingdom.svg">
              <a:hlinkClick r:id="rId9"/>
            </p:cNvPr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764" y="4893175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14" name="Picture 20" descr="Datei:Flag of Australia.svg">
              <a:hlinkClick r:id="rId11"/>
            </p:cNvPr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3764" y="2396939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15" name="Picture 22" descr="Datei:Flag of France.svg">
              <a:hlinkClick r:id="rId13"/>
            </p:cNvPr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3764" y="3645057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16" name="Picture 3" descr="D:\Eigene Dateien\GIZ Albanien\FASTIP\FASTIP\FASTIP Vorlesungen\Keszthelyi, Dr. Andras\350px-Flagge_Ungarn.png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64" y="5517232"/>
              <a:ext cx="900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Eigene Dateien\GIZ Albanien\FASTIP\FASTIP\FASTIP Vorlesungen\Boca, Prof. Dr. Gratiela\600px-Flag_of_Romania_svg.png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64" y="3020998"/>
              <a:ext cx="900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4838426" y="1751262"/>
            <a:ext cx="630000" cy="3454569"/>
            <a:chOff x="4774441" y="1990655"/>
            <a:chExt cx="630000" cy="3454569"/>
          </a:xfrm>
        </p:grpSpPr>
        <p:pic>
          <p:nvPicPr>
            <p:cNvPr id="19" name="Picture 12" descr="http://www.csudhonline.net/images/csudh.logo.dh2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74441" y="1990655"/>
              <a:ext cx="630000" cy="574249"/>
            </a:xfrm>
            <a:prstGeom prst="rect">
              <a:avLst/>
            </a:prstGeom>
            <a:noFill/>
          </p:spPr>
        </p:pic>
        <p:pic>
          <p:nvPicPr>
            <p:cNvPr id="20" name="Picture 2" descr="D:\Eigene Dateien\GIZ Albanien\FASTIP\FASTIP\FASTIP Vorlesungen\Beldona, Prof. Srikanth PhD\Uni_Delaware_Logo.gi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441" y="3853676"/>
              <a:ext cx="630000" cy="6336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Norbert M. Marx\Pictures\logo-univ-2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441" y="2892825"/>
              <a:ext cx="630000" cy="6329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:\Eigene Dateien\GIZ Albanien\FASTIP\FASTIP\FASTIP Vorlesungen\Nusair, Khaldoon PhD\175px-UCF_Seal_svg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441" y="4815224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pieren 22"/>
          <p:cNvGrpSpPr/>
          <p:nvPr/>
        </p:nvGrpSpPr>
        <p:grpSpPr>
          <a:xfrm>
            <a:off x="7740352" y="1533487"/>
            <a:ext cx="900000" cy="4320416"/>
            <a:chOff x="7740352" y="1772880"/>
            <a:chExt cx="900000" cy="4320416"/>
          </a:xfrm>
        </p:grpSpPr>
        <p:pic>
          <p:nvPicPr>
            <p:cNvPr id="24" name="Picture 12" descr="Datei:Flag of the United States.svg">
              <a:hlinkClick r:id="rId21"/>
            </p:cNvPr>
            <p:cNvPicPr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740352" y="5517296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25" name="Picture 7" descr="http://www.nationalflaggen.de/media/flags/flagge-spanien.gif"/>
            <p:cNvPicPr>
              <a:picLocks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740352" y="3028893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26" name="Picture 9" descr="http://www.obedience.ch/images/Fahnen/italien.gif"/>
            <p:cNvPicPr>
              <a:picLocks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740352" y="1772880"/>
              <a:ext cx="900000" cy="576000"/>
            </a:xfrm>
            <a:prstGeom prst="rect">
              <a:avLst/>
            </a:prstGeom>
            <a:noFill/>
          </p:spPr>
        </p:pic>
        <p:pic>
          <p:nvPicPr>
            <p:cNvPr id="27" name="Picture 2" descr="http://www.nationalflaggen.de/media/flags/flagge-schweiz.gif"/>
            <p:cNvPicPr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835" y="3645087"/>
              <a:ext cx="659035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D:\Eigene Dateien\GIZ Albanien\FASTIP\FASTIP\FASTIP Vorlesungen\Cengiz, Prof. Nihat\800px-Flag_of_Turkey.svg.png"/>
            <p:cNvPicPr>
              <a:picLocks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261281"/>
              <a:ext cx="900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D:\Eigene Dateien\GIZ Albanien\FASTIP\FASTIP\FASTIP Vorlesungen\Kovacova, Zuzana MVDr\800px-Flag_of_Slovakia.svg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2389074"/>
              <a:ext cx="900000" cy="599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D:\Eigene Dateien\GIZ Albanien\FASTIP\FASTIP\FASTIP Vorlesungen\Rawat, Mahendra Singh\800px-Flag_of_Uganda.svg.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877475"/>
              <a:ext cx="900000" cy="599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6743044" y="1751262"/>
            <a:ext cx="720000" cy="3990097"/>
            <a:chOff x="6804328" y="1990655"/>
            <a:chExt cx="720000" cy="3990097"/>
          </a:xfrm>
        </p:grpSpPr>
        <p:pic>
          <p:nvPicPr>
            <p:cNvPr id="32" name="Picture 5" descr="http://www.vossandassociates.net/images/case_USF.jp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804328" y="2865823"/>
              <a:ext cx="720000" cy="511200"/>
            </a:xfrm>
            <a:prstGeom prst="rect">
              <a:avLst/>
            </a:prstGeom>
            <a:noFill/>
          </p:spPr>
        </p:pic>
        <p:pic>
          <p:nvPicPr>
            <p:cNvPr id="33" name="Picture 4" descr="http://bp2.blogger.com/_qOuTJnlKbSM/R7rzr5NT26I/AAAAAAAAAyo/fbSJ4U0Xd8A/s400/cardiff-uni.jp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6863432" y="3727733"/>
              <a:ext cx="601792" cy="576000"/>
            </a:xfrm>
            <a:prstGeom prst="rect">
              <a:avLst/>
            </a:prstGeom>
            <a:noFill/>
          </p:spPr>
        </p:pic>
        <p:pic>
          <p:nvPicPr>
            <p:cNvPr id="34" name="Picture 2" descr="D:\Eigene Dateien\GIZ Albanien\FASTIP\FASTIP\FASTIP Vorlesungen\Harries, David\University_of_Glamorgan_logo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328" y="4654443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D:\Eigene Dateien\GIZ Albanien\FASTIP\FASTIP\FASTIP Vorlesungen\Pearson, Dr. Gordon\Keele_University_logo_5E8020D1F6257.jp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7326" y="1990655"/>
              <a:ext cx="554005" cy="5244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D:\Eigene Dateien\GIZ Albanien\FASTIP\FASTIP\FASTIP Vorlesungen\Cengiz, Prof. Nihat\Epoka_Universität_Logo.svg.pn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328" y="5725152"/>
              <a:ext cx="720000" cy="255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pieren 36"/>
          <p:cNvGrpSpPr/>
          <p:nvPr/>
        </p:nvGrpSpPr>
        <p:grpSpPr>
          <a:xfrm>
            <a:off x="1752965" y="1751262"/>
            <a:ext cx="2808152" cy="4126010"/>
            <a:chOff x="1587763" y="1990655"/>
            <a:chExt cx="2808152" cy="4126010"/>
          </a:xfrm>
        </p:grpSpPr>
        <p:pic>
          <p:nvPicPr>
            <p:cNvPr id="38" name="Picture 11" descr="D:\Eigene Dateien\GIZ Albanien\FASTIP\FASTIP\FASTIP Vorlesungen\Sergi, Prof. Dr. Bruno S\los_uni_messine_2.gif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915" y="4806453"/>
              <a:ext cx="630000" cy="635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uppieren 38"/>
            <p:cNvGrpSpPr/>
            <p:nvPr/>
          </p:nvGrpSpPr>
          <p:grpSpPr>
            <a:xfrm>
              <a:off x="1619672" y="5589240"/>
              <a:ext cx="2759260" cy="527425"/>
              <a:chOff x="-32" y="4077072"/>
              <a:chExt cx="3333643" cy="714380"/>
            </a:xfrm>
          </p:grpSpPr>
          <p:pic>
            <p:nvPicPr>
              <p:cNvPr id="51" name="Picture 12" descr="http://www.ba-eisenach.de/fileadmin/pics/pics_temp_4/h_4.gif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1547664" y="4077072"/>
                <a:ext cx="1785947" cy="714380"/>
              </a:xfrm>
              <a:prstGeom prst="rect">
                <a:avLst/>
              </a:prstGeom>
              <a:noFill/>
            </p:spPr>
          </p:pic>
          <p:pic>
            <p:nvPicPr>
              <p:cNvPr id="52" name="Picture 14" descr="http://www.ba-eisenach.de/fileadmin/pics/pics_temp_4/h_3.gif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-32" y="4077072"/>
                <a:ext cx="1571633" cy="714380"/>
              </a:xfrm>
              <a:prstGeom prst="rect">
                <a:avLst/>
              </a:prstGeom>
              <a:noFill/>
            </p:spPr>
          </p:pic>
        </p:grpSp>
        <p:pic>
          <p:nvPicPr>
            <p:cNvPr id="40" name="Picture 10" descr="D:\Eigene Dateien\e-Mails\September 2010\GTZ Albanien\FASTIP\FASTIP\FASTIP Vorlesungen\Neumann, Dr. Lutz\logo.gif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3160790" y="2778123"/>
              <a:ext cx="1235125" cy="296430"/>
            </a:xfrm>
            <a:prstGeom prst="rect">
              <a:avLst/>
            </a:prstGeom>
            <a:noFill/>
          </p:spPr>
        </p:pic>
        <p:pic>
          <p:nvPicPr>
            <p:cNvPr id="41" name="Picture 2" descr="D:\Eigene Dateien\e-Mails\September 2010\GTZ Albanien\FASTIP\FASTIP\FASTIP Vorlesungen\Sparkassenstiftung Martens, Herbert\Sparkasse__Logo.jpg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2955915" y="2063549"/>
              <a:ext cx="1440000" cy="446248"/>
            </a:xfrm>
            <a:prstGeom prst="rect">
              <a:avLst/>
            </a:prstGeom>
            <a:noFill/>
          </p:spPr>
        </p:pic>
        <p:pic>
          <p:nvPicPr>
            <p:cNvPr id="42" name="Picture 4" descr="http://www.mba-masterstudien.com/logo/Webster-University-Geneva-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915" y="3342879"/>
              <a:ext cx="720000" cy="3509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0" descr="http://www.tu-dortmund.de/uni/Medien/Corporate_Design/tud_logo_rgb.jpg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1587763" y="3492888"/>
              <a:ext cx="1080000" cy="174343"/>
            </a:xfrm>
            <a:prstGeom prst="rect">
              <a:avLst/>
            </a:prstGeom>
            <a:noFill/>
          </p:spPr>
        </p:pic>
        <p:pic>
          <p:nvPicPr>
            <p:cNvPr id="44" name="Picture 8" descr="Datei:HM neu.jpg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587763" y="1990655"/>
              <a:ext cx="1260000" cy="519142"/>
            </a:xfrm>
            <a:prstGeom prst="rect">
              <a:avLst/>
            </a:prstGeom>
            <a:noFill/>
          </p:spPr>
        </p:pic>
        <p:pic>
          <p:nvPicPr>
            <p:cNvPr id="45" name="Picture 15" descr="D:\Eigene Dateien\GIZ Albanien\FASTIP\FASTIP\FASTIP Study Tour\DHBW Stuttgart\111000_9.jpg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63" y="2732644"/>
              <a:ext cx="1080000" cy="5373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D:\Eigene Dateien\GIZ Albanien\FASTIP\FASTIP\FASTIP Vorlesungen\Kubicova, doc.-Ing. Jana PhD\EUBA_logo.jp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63" y="3890078"/>
              <a:ext cx="633600" cy="6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D:\Eigene Dateien\GIZ Albanien\FASTIP\FASTIP\FASTIP Vorlesungen\Asilkan, Prof. Özcan PhD\2009_logoson.png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63" y="4746525"/>
              <a:ext cx="755481" cy="7554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D:\Eigene Dateien\GIZ Albanien\FASTIP\FASTIP\FASTIP Vorlesungen\Özcan, Kerim\Aku_logo.jpg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580" y="4836265"/>
              <a:ext cx="576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" descr="D:\Eigene Dateien\GIZ Albanien\FASTIP\FASTIP\FASTIP Vorlesungen\Özcan, Kerim\Yalova University.jpg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39" y="3893975"/>
              <a:ext cx="450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D:\Eigene Dateien\GIZ Albanien\FASTIP\FASTIP\FASTIP Vorlesungen\Özcan, Kerim\n4e750e5caf7fa_large.jpg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915" y="3962129"/>
              <a:ext cx="576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666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ClrTx/>
              <a:buSzPct val="100000"/>
            </a:pPr>
            <a:r>
              <a:rPr lang="en-GB" dirty="0" smtClean="0"/>
              <a:t>Teaching sequences;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Case Studies;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Communication;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Discussions;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Group work;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Presentations;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Management Games; 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Simulations,</a:t>
            </a:r>
          </a:p>
          <a:p>
            <a:pPr marL="268288" indent="-268288">
              <a:buClrTx/>
              <a:buSzPct val="100000"/>
            </a:pPr>
            <a:r>
              <a:rPr lang="en-GB" dirty="0" smtClean="0"/>
              <a:t>Work on Texts; etc.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>
                <a:solidFill>
                  <a:srgbClr val="0000CC"/>
                </a:solidFill>
              </a:rPr>
              <a:t>Study methods</a:t>
            </a:r>
          </a:p>
        </p:txBody>
      </p:sp>
      <p:pic>
        <p:nvPicPr>
          <p:cNvPr id="1026" name="Picture 2" descr="C:\Users\Norbert M. Marx\Pictures\Bil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7" y="1628800"/>
            <a:ext cx="4645025" cy="395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ClrTx/>
              <a:buSzPct val="100000"/>
            </a:pPr>
            <a:r>
              <a:rPr lang="en-GB" sz="3200" dirty="0" smtClean="0"/>
              <a:t>Students need to have the general qualification for University entrance according to Macedonian Laws;</a:t>
            </a:r>
          </a:p>
          <a:p>
            <a:pPr marL="268288" indent="-268288">
              <a:buClrTx/>
              <a:buSzPct val="100000"/>
            </a:pPr>
            <a:r>
              <a:rPr lang="en-GB" sz="3200" dirty="0" smtClean="0"/>
              <a:t>A training contract with internship in a Company or Bank;</a:t>
            </a:r>
          </a:p>
          <a:p>
            <a:pPr marL="268288" indent="-268288">
              <a:buClrTx/>
              <a:buSzPct val="100000"/>
            </a:pPr>
            <a:r>
              <a:rPr lang="en-GB" sz="3200" dirty="0" smtClean="0"/>
              <a:t>Very good English knowledge.</a:t>
            </a:r>
            <a:endParaRPr lang="en-GB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 smtClean="0">
                <a:solidFill>
                  <a:srgbClr val="0000CC"/>
                </a:solidFill>
              </a:rPr>
              <a:t>Students are chosen by Partner Companies/Banks in Cooperation with the SEEU </a:t>
            </a:r>
            <a:r>
              <a:rPr lang="en-GB" sz="3200" b="0" dirty="0" err="1" smtClean="0">
                <a:solidFill>
                  <a:srgbClr val="0000CC"/>
                </a:solidFill>
              </a:rPr>
              <a:t>Tetevo</a:t>
            </a:r>
            <a:endParaRPr lang="en-GB" sz="3200" b="0" dirty="0" smtClean="0">
              <a:solidFill>
                <a:srgbClr val="0000CC"/>
              </a:solidFill>
            </a:endParaRPr>
          </a:p>
        </p:txBody>
      </p:sp>
      <p:pic>
        <p:nvPicPr>
          <p:cNvPr id="4098" name="Picture 2" descr="C:\Users\Norbert M. Marx\Pictures\Bil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2" y="4253474"/>
            <a:ext cx="2571750" cy="1255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Eigene Dateien\GIZ Mazedonien\SEEU Tetevo\SEEU\Unternehmen\2013.06.05. Fotos MoU\431880_10151511487521909_15063356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9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igene Dateien\GIZ Mazedonien\SEEU Tetevo\SEEU\Unternehmen\Veze Sharri\vezesharri_21004130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71" y="1844823"/>
            <a:ext cx="1199525" cy="719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Eigene Dateien\GIZ Mazedonien\SEEU Tetevo\SEEU\Unternehmen\2013.06.05. Fotos MoU\2013.06.05. 19.13 SEEU Aliu - !cid_78A1BB54-024C-4582-9DE3-E02A9ED32AED@speed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04479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Eigene Dateien\GIZ Mazedonien\SEEU Tetevo\SEEU\Unternehmen\Dauti Komerc\dauti_57063337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47" y="1557017"/>
            <a:ext cx="1240967" cy="744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sz="3200" b="0" dirty="0" smtClean="0">
                <a:solidFill>
                  <a:srgbClr val="0000CC"/>
                </a:solidFill>
              </a:rPr>
              <a:t>Partners of the South East European University</a:t>
            </a:r>
            <a:endParaRPr lang="de-DE" sz="3200" b="0" dirty="0">
              <a:solidFill>
                <a:srgbClr val="0000CC"/>
              </a:solidFill>
            </a:endParaRPr>
          </a:p>
        </p:txBody>
      </p:sp>
      <p:pic>
        <p:nvPicPr>
          <p:cNvPr id="4" name="Picture 4" descr="http://www.stepstone.de/upload_DE/logo/D/logoDas_Centrum_f%C3%BCr_internationale_Migration_und_Entwicklung_41423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5903" y="4345983"/>
            <a:ext cx="1440000" cy="720000"/>
          </a:xfrm>
          <a:prstGeom prst="rect">
            <a:avLst/>
          </a:prstGeom>
          <a:noFill/>
        </p:spPr>
      </p:pic>
      <p:pic>
        <p:nvPicPr>
          <p:cNvPr id="5" name="Picture 2" descr="D:\Eigene Dateien\e-Mails\Dezember 2010\gizlogo-standard-rgb-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0759"/>
            <a:ext cx="1440000" cy="1190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Eigene Dateien\e-Mails\Januar 2013\m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610001" cy="720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Eigene Dateien\e-Mails\Januar 2013\27.01.2013 17.31 GIZ Dr. Andanova - ELdZ_Maz_cmyk_maz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4" y="1910350"/>
            <a:ext cx="3573444" cy="2022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igene Dateien\GIZ Mazedonien\SEEU Tetevo\SEEU\Unternehmen\Renova\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01306"/>
            <a:ext cx="1225894" cy="293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Eigene Dateien\GIZ Mazedonien\SEEU Tetevo\SEEU\Unternehmen\Economic Chamber of North-West Macedonia\imag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86" y="836712"/>
            <a:ext cx="2376264" cy="1547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Eigene Dateien\GIZ Mazedonien\SEEU Tetevo\SEEU\Unternehmen\Ecolog\220px-Ecolog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96" y="2508125"/>
            <a:ext cx="2095500" cy="70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Eigene Dateien\GIZ Mazedonien\SEEU Tetevo\SEEU\Unternehmen\Alma-M\almam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43" y="2492895"/>
            <a:ext cx="1874589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utsourcing-verband.org/wp-content/uploads/2013/01/Msit_logo_417x12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15" y="851682"/>
            <a:ext cx="2390491" cy="705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01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5266928" cy="5184576"/>
          </a:xfrm>
        </p:spPr>
        <p:txBody>
          <a:bodyPr>
            <a:noAutofit/>
          </a:bodyPr>
          <a:lstStyle/>
          <a:p>
            <a:pPr marL="268288" indent="-268288">
              <a:spcBef>
                <a:spcPts val="0"/>
              </a:spcBef>
              <a:buClrTx/>
              <a:buSzPct val="100000"/>
            </a:pPr>
            <a:r>
              <a:rPr lang="en-GB" sz="2800" dirty="0" smtClean="0"/>
              <a:t>Students learn in small classes;</a:t>
            </a:r>
          </a:p>
          <a:p>
            <a:pPr marL="268288" indent="-268288">
              <a:spcBef>
                <a:spcPts val="0"/>
              </a:spcBef>
              <a:buClrTx/>
              <a:buSzPct val="100000"/>
            </a:pPr>
            <a:r>
              <a:rPr lang="en-GB" sz="2800" dirty="0" smtClean="0"/>
              <a:t>Adapted curricula according to the Macedonian Labour Market needs;</a:t>
            </a:r>
          </a:p>
          <a:p>
            <a:pPr marL="268288" indent="-268288">
              <a:spcBef>
                <a:spcPts val="0"/>
              </a:spcBef>
              <a:buClrTx/>
              <a:buSzPct val="100000"/>
            </a:pPr>
            <a:r>
              <a:rPr lang="en-GB" sz="2800" dirty="0" smtClean="0"/>
              <a:t>Academic studies and practical training are closely integrated;</a:t>
            </a:r>
          </a:p>
          <a:p>
            <a:pPr marL="268288" indent="-268288">
              <a:spcBef>
                <a:spcPts val="0"/>
              </a:spcBef>
              <a:buClrTx/>
              <a:buSzPct val="100000"/>
            </a:pPr>
            <a:r>
              <a:rPr lang="en-GB" sz="2800" dirty="0" smtClean="0"/>
              <a:t>Lectures by international Guest Professors and experts from SEEU, Partner Companies and Banks;</a:t>
            </a:r>
          </a:p>
          <a:p>
            <a:pPr marL="268288" lvl="0" indent="-268288">
              <a:spcBef>
                <a:spcPts val="0"/>
              </a:spcBef>
              <a:buClrTx/>
              <a:buSzPct val="100000"/>
              <a:defRPr/>
            </a:pPr>
            <a:r>
              <a:rPr lang="en-GB" sz="2800" dirty="0" smtClean="0"/>
              <a:t>Possibilities </a:t>
            </a:r>
            <a:r>
              <a:rPr lang="en-GB" sz="2800" dirty="0"/>
              <a:t>to go further with postgraduate studies;</a:t>
            </a:r>
          </a:p>
          <a:p>
            <a:pPr marL="268288" lvl="0" indent="-268288">
              <a:spcBef>
                <a:spcPts val="0"/>
              </a:spcBef>
              <a:buClrTx/>
              <a:buSzPct val="100000"/>
              <a:defRPr/>
            </a:pPr>
            <a:r>
              <a:rPr lang="en-GB" sz="2800" dirty="0"/>
              <a:t>Graduates have outstanding career prospects on </a:t>
            </a:r>
            <a:r>
              <a:rPr lang="en-GB" sz="2800" dirty="0" smtClean="0"/>
              <a:t>the national and international job market.</a:t>
            </a:r>
            <a:endParaRPr lang="en-GB" sz="2800" dirty="0"/>
          </a:p>
          <a:p>
            <a:pPr marL="268288" indent="-268288">
              <a:spcBef>
                <a:spcPts val="0"/>
              </a:spcBef>
              <a:buClr>
                <a:srgbClr val="0000CC"/>
              </a:buClr>
            </a:pPr>
            <a:endParaRPr lang="en-GB" sz="24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200" b="0" dirty="0" smtClean="0">
                <a:solidFill>
                  <a:srgbClr val="0000CC"/>
                </a:solidFill>
              </a:rPr>
              <a:t>Studying </a:t>
            </a:r>
            <a:r>
              <a:rPr lang="en-GB" sz="3200" b="0" dirty="0">
                <a:solidFill>
                  <a:srgbClr val="0000CC"/>
                </a:solidFill>
              </a:rPr>
              <a:t>at </a:t>
            </a:r>
            <a:r>
              <a:rPr lang="en-GB" sz="3200" b="0" dirty="0" smtClean="0">
                <a:solidFill>
                  <a:srgbClr val="0000CC"/>
                </a:solidFill>
              </a:rPr>
              <a:t>SEEU</a:t>
            </a:r>
            <a:endParaRPr lang="en-GB" sz="3200" b="0" dirty="0">
              <a:solidFill>
                <a:srgbClr val="0000CC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l="24532" t="15147" r="24089" b="1537"/>
          <a:stretch>
            <a:fillRect/>
          </a:stretch>
        </p:blipFill>
        <p:spPr bwMode="auto">
          <a:xfrm>
            <a:off x="5868144" y="1556792"/>
            <a:ext cx="3105758" cy="425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Norbert M. Marx\Pictures\Bil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7383"/>
            <a:ext cx="3288822" cy="3167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Semester 1</a:t>
            </a:r>
          </a:p>
          <a:p>
            <a:pPr lvl="1"/>
            <a:r>
              <a:rPr lang="en-US" sz="2600" dirty="0" smtClean="0"/>
              <a:t>Calculus (6.0 ECTS)</a:t>
            </a:r>
          </a:p>
          <a:p>
            <a:pPr lvl="1"/>
            <a:r>
              <a:rPr lang="en-US" sz="2600" dirty="0" smtClean="0"/>
              <a:t>Computer Systems (6.0 ECTS)</a:t>
            </a:r>
          </a:p>
          <a:p>
            <a:pPr lvl="1"/>
            <a:r>
              <a:rPr lang="en-US" sz="2600" dirty="0" smtClean="0"/>
              <a:t>Programming Concepts (6.0 ECTS)</a:t>
            </a:r>
          </a:p>
          <a:p>
            <a:pPr lvl="1"/>
            <a:r>
              <a:rPr lang="en-US" sz="2600" dirty="0" smtClean="0"/>
              <a:t>Free elective course 1 (6.0 ECTS)</a:t>
            </a:r>
          </a:p>
          <a:p>
            <a:pPr lvl="1"/>
            <a:r>
              <a:rPr lang="en-US" sz="2600" dirty="0" smtClean="0"/>
              <a:t>Elective Albanian / Macedonian Language I / 1 (3.0 ECTS)</a:t>
            </a:r>
          </a:p>
          <a:p>
            <a:pPr lvl="1"/>
            <a:r>
              <a:rPr lang="en-US" sz="2600" dirty="0" smtClean="0"/>
              <a:t>Elective English Language I / 2 (3.0 ECTS)</a:t>
            </a:r>
          </a:p>
          <a:p>
            <a:r>
              <a:rPr lang="en-US" sz="2600" dirty="0" smtClean="0"/>
              <a:t>Semester 2</a:t>
            </a:r>
          </a:p>
          <a:p>
            <a:pPr lvl="1"/>
            <a:r>
              <a:rPr lang="en-US" sz="2600" dirty="0" smtClean="0"/>
              <a:t>Web Technologies and Architectures (6.0 ECTS)</a:t>
            </a:r>
          </a:p>
          <a:p>
            <a:pPr lvl="1"/>
            <a:r>
              <a:rPr lang="en-US" sz="2600" dirty="0" smtClean="0"/>
              <a:t>Linear Algebra (6.0 ECTS)</a:t>
            </a:r>
          </a:p>
          <a:p>
            <a:pPr lvl="1"/>
            <a:r>
              <a:rPr lang="en-US" sz="2600" dirty="0" smtClean="0"/>
              <a:t>Computer programming C++ (6.0 ECTS)</a:t>
            </a:r>
          </a:p>
          <a:p>
            <a:pPr lvl="1"/>
            <a:r>
              <a:rPr lang="en-US" sz="2600" dirty="0" smtClean="0"/>
              <a:t>Free elective course 2 (6.0 ECTS)</a:t>
            </a:r>
          </a:p>
          <a:p>
            <a:pPr lvl="1"/>
            <a:r>
              <a:rPr lang="en-US" sz="2600" dirty="0" smtClean="0"/>
              <a:t>Elective Albanian / Macedonian Language II / 3 (3.0 ECTS)</a:t>
            </a:r>
          </a:p>
          <a:p>
            <a:pPr lvl="1"/>
            <a:r>
              <a:rPr lang="en-US" sz="2600" dirty="0" smtClean="0"/>
              <a:t>Elective English Language II / 4 (3.0 ECTS)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r>
              <a:rPr lang="en-US" b="0" dirty="0" smtClean="0">
                <a:effectLst/>
              </a:rPr>
              <a:t>: Applied Informatics </a:t>
            </a:r>
            <a:r>
              <a:rPr lang="en-US" b="0" smtClean="0">
                <a:effectLst/>
              </a:rPr>
              <a:t>for IT companies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Autofit/>
          </a:bodyPr>
          <a:lstStyle/>
          <a:p>
            <a:r>
              <a:rPr lang="en-US" sz="2400" dirty="0" smtClean="0"/>
              <a:t>Semester 3</a:t>
            </a:r>
          </a:p>
          <a:p>
            <a:pPr lvl="1"/>
            <a:r>
              <a:rPr lang="en-US" sz="2400" dirty="0" smtClean="0"/>
              <a:t>Optimization Methods (6.0 ECTS)</a:t>
            </a:r>
          </a:p>
          <a:p>
            <a:pPr lvl="1"/>
            <a:r>
              <a:rPr lang="en-US" sz="2400" dirty="0" smtClean="0"/>
              <a:t>Web Technologies (6.0 ECTS)</a:t>
            </a:r>
          </a:p>
          <a:p>
            <a:pPr lvl="1"/>
            <a:r>
              <a:rPr lang="en-US" sz="2400" dirty="0" smtClean="0"/>
              <a:t>Object-Oriented Programming (6.0 ECTS)</a:t>
            </a:r>
          </a:p>
          <a:p>
            <a:pPr lvl="1"/>
            <a:r>
              <a:rPr lang="en-US" sz="2400" dirty="0" smtClean="0"/>
              <a:t>Free elective course 3 (6.0 ECTS)</a:t>
            </a:r>
          </a:p>
          <a:p>
            <a:pPr lvl="1"/>
            <a:r>
              <a:rPr lang="en-US" sz="2400" dirty="0" smtClean="0"/>
              <a:t>Elective English for specific purposes I / 5 (6.0 ECTS)</a:t>
            </a:r>
          </a:p>
          <a:p>
            <a:r>
              <a:rPr lang="en-US" sz="2400" dirty="0" smtClean="0"/>
              <a:t>Semester 4</a:t>
            </a:r>
          </a:p>
          <a:p>
            <a:pPr lvl="1"/>
            <a:r>
              <a:rPr lang="en-US" sz="2400" dirty="0" smtClean="0"/>
              <a:t>Relational databases and SQL (6.0 ECTS)</a:t>
            </a:r>
          </a:p>
          <a:p>
            <a:pPr lvl="1"/>
            <a:r>
              <a:rPr lang="en-US" sz="2400" dirty="0" smtClean="0"/>
              <a:t>Applied Probability and Statistics (6.0 ECTS)</a:t>
            </a:r>
          </a:p>
          <a:p>
            <a:pPr lvl="1"/>
            <a:r>
              <a:rPr lang="en-US" sz="2400" dirty="0" smtClean="0"/>
              <a:t>Operating Systems (6.0 ECTS)</a:t>
            </a:r>
          </a:p>
          <a:p>
            <a:pPr lvl="1"/>
            <a:r>
              <a:rPr lang="en-US" sz="2400" dirty="0" smtClean="0"/>
              <a:t>Elective English for specific purposes II / 6 (6.0 ECTS)</a:t>
            </a:r>
          </a:p>
          <a:p>
            <a:pPr lvl="1"/>
            <a:r>
              <a:rPr lang="en-US" sz="2400" dirty="0" smtClean="0"/>
              <a:t>Elective course / 7 (6.0 ECTS)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r>
              <a:rPr lang="en-US" b="0" dirty="0" smtClean="0">
                <a:effectLst/>
              </a:rPr>
              <a:t>: Applied Informatics for IT companies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r>
              <a:rPr lang="en-US" sz="2800" dirty="0" smtClean="0"/>
              <a:t>Founded in 2001 as a private, public, not for profit higher education institution</a:t>
            </a:r>
          </a:p>
          <a:p>
            <a:r>
              <a:rPr lang="en-US" sz="2800" dirty="0" smtClean="0"/>
              <a:t>Sponsored by the EU Commission and USAID, among other.</a:t>
            </a:r>
          </a:p>
          <a:p>
            <a:r>
              <a:rPr lang="en-US" sz="2800" dirty="0" smtClean="0"/>
              <a:t>SEEU is now in its eleven year of operation with more than 7000 students and 3000 graduates.</a:t>
            </a:r>
          </a:p>
          <a:p>
            <a:r>
              <a:rPr lang="en-US" sz="2800" dirty="0" smtClean="0"/>
              <a:t>A model for multi-ethnic, multi-lingual higher education in South East Europe.</a:t>
            </a:r>
          </a:p>
          <a:p>
            <a:pPr lvl="1"/>
            <a:r>
              <a:rPr lang="en-US" sz="2800" dirty="0" smtClean="0"/>
              <a:t>Lectures offered in Albanian, Macedonian and English.</a:t>
            </a:r>
          </a:p>
          <a:p>
            <a:r>
              <a:rPr lang="en-US" sz="2800" dirty="0" smtClean="0">
                <a:hlinkClick r:id="rId2"/>
              </a:rPr>
              <a:t>www.seeu.edu.mk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East European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10539"/>
          </a:xfrm>
        </p:spPr>
        <p:txBody>
          <a:bodyPr>
            <a:noAutofit/>
          </a:bodyPr>
          <a:lstStyle/>
          <a:p>
            <a:r>
              <a:rPr lang="en-US" sz="2400" dirty="0" smtClean="0"/>
              <a:t>Semester 5</a:t>
            </a:r>
          </a:p>
          <a:p>
            <a:pPr lvl="1"/>
            <a:r>
              <a:rPr lang="en-US" sz="2400" dirty="0" smtClean="0"/>
              <a:t>Software Engineering (6.0 ECTS)</a:t>
            </a:r>
          </a:p>
          <a:p>
            <a:pPr lvl="1"/>
            <a:r>
              <a:rPr lang="en-US" sz="2400" dirty="0" smtClean="0"/>
              <a:t>Computer Networks (6.0 ECTS)</a:t>
            </a:r>
          </a:p>
          <a:p>
            <a:pPr lvl="1"/>
            <a:r>
              <a:rPr lang="en-US" sz="2400" dirty="0" smtClean="0"/>
              <a:t>Web Programming (6.0 ECTS)</a:t>
            </a:r>
          </a:p>
          <a:p>
            <a:pPr lvl="1"/>
            <a:r>
              <a:rPr lang="en-US" sz="2400" dirty="0" smtClean="0"/>
              <a:t>Advanced elective course / 8 (6.0 ECTS)</a:t>
            </a:r>
          </a:p>
          <a:p>
            <a:pPr lvl="1"/>
            <a:r>
              <a:rPr lang="en-US" sz="2400" dirty="0" smtClean="0"/>
              <a:t>Advanced elective course / 9 (6.0 ECTS)</a:t>
            </a:r>
          </a:p>
          <a:p>
            <a:r>
              <a:rPr lang="en-US" sz="2400" dirty="0" smtClean="0"/>
              <a:t>Semester 6</a:t>
            </a:r>
          </a:p>
          <a:p>
            <a:pPr lvl="1"/>
            <a:r>
              <a:rPr lang="en-US" sz="2400" dirty="0" smtClean="0"/>
              <a:t>Software Testing and Maintenance (6.0 ECTS)</a:t>
            </a:r>
          </a:p>
          <a:p>
            <a:pPr lvl="1"/>
            <a:r>
              <a:rPr lang="en-US" sz="2400" dirty="0" smtClean="0"/>
              <a:t>Human-Computer Interface (6.0 ECTS)</a:t>
            </a:r>
          </a:p>
          <a:p>
            <a:pPr lvl="1"/>
            <a:r>
              <a:rPr lang="en-US" sz="2400" dirty="0" smtClean="0"/>
              <a:t>Business Applications Development (6.0 ECTS)</a:t>
            </a:r>
          </a:p>
          <a:p>
            <a:pPr lvl="1"/>
            <a:r>
              <a:rPr lang="en-US" sz="2400" dirty="0" smtClean="0"/>
              <a:t>Elective course / 10 (6.0 ECTS)</a:t>
            </a:r>
          </a:p>
          <a:p>
            <a:pPr lvl="1"/>
            <a:r>
              <a:rPr lang="en-US" sz="2400" dirty="0" smtClean="0"/>
              <a:t>Elective course / 11* (Capstone Project) (6.0 ECTS)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r>
              <a:rPr lang="en-US" b="0" dirty="0" smtClean="0">
                <a:effectLst/>
              </a:rPr>
              <a:t>: Applied Informatics for IT companies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Curriculum</a:t>
            </a:r>
            <a:r>
              <a:rPr lang="en-US" b="0" dirty="0" smtClean="0">
                <a:effectLst/>
              </a:rPr>
              <a:t>: Applied Informatics for IT companies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68760"/>
            <a:ext cx="4618856" cy="3941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List of elective courses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Semester 4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E-Commerce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Fundamentals of Information Systems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Multimedia Systems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Semester 5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Data Mining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Programming Mobile Devices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Database Administration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Microcontrollers and Embedded Systems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Data Visualization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645025" y="1268760"/>
            <a:ext cx="4041775" cy="394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Semester 6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Java Programming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Development of web based mobile applications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Wide Range Networks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vurCondensed-Regular" pitchFamily="2" charset="0"/>
                <a:ea typeface="+mn-ea"/>
                <a:cs typeface="+mn-cs"/>
              </a:rPr>
              <a:t>Web Development using XML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vurCondensed-Regular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dirty="0" smtClean="0">
                <a:solidFill>
                  <a:srgbClr val="0000CC"/>
                </a:solidFill>
              </a:rPr>
              <a:t>Experiences from similar dual </a:t>
            </a:r>
            <a:r>
              <a:rPr lang="de-DE" sz="3200" b="0" dirty="0" smtClean="0">
                <a:solidFill>
                  <a:srgbClr val="0000CC"/>
                </a:solidFill>
              </a:rPr>
              <a:t>study programs - FASTIP Durres </a:t>
            </a:r>
            <a:r>
              <a:rPr lang="de-DE" sz="3200" b="0" dirty="0" smtClean="0">
                <a:solidFill>
                  <a:srgbClr val="0000CC"/>
                </a:solidFill>
              </a:rPr>
              <a:t>Average </a:t>
            </a:r>
            <a:r>
              <a:rPr lang="de-DE" sz="3200" b="0" dirty="0" smtClean="0">
                <a:solidFill>
                  <a:srgbClr val="0000CC"/>
                </a:solidFill>
              </a:rPr>
              <a:t>Training Costs for the Employers per </a:t>
            </a:r>
            <a:r>
              <a:rPr lang="de-DE" sz="3200" b="0" dirty="0" smtClean="0">
                <a:solidFill>
                  <a:srgbClr val="0000CC"/>
                </a:solidFill>
              </a:rPr>
              <a:t>year</a:t>
            </a:r>
            <a:endParaRPr lang="de-DE" sz="2400" b="0" dirty="0">
              <a:solidFill>
                <a:srgbClr val="0000CC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="" xmlns:p14="http://schemas.microsoft.com/office/powerpoint/2010/main" val="3101747063"/>
              </p:ext>
            </p:extLst>
          </p:nvPr>
        </p:nvGraphicFramePr>
        <p:xfrm>
          <a:off x="1354252" y="1680515"/>
          <a:ext cx="7394212" cy="43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619672" y="16915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ravurCondensed-Regular" pitchFamily="2" charset="0"/>
              </a:rPr>
              <a:t>€</a:t>
            </a:r>
            <a:endParaRPr lang="en-US" dirty="0">
              <a:latin typeface="GravurCondensed-Regular" pitchFamily="2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4860032" y="3964904"/>
            <a:ext cx="1512168" cy="285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4860032" y="2921398"/>
            <a:ext cx="1512168" cy="755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5742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0" dirty="0" smtClean="0">
                <a:solidFill>
                  <a:srgbClr val="0000CC"/>
                </a:solidFill>
              </a:rPr>
              <a:t>Experiences from similar dual study programs - FASTIP </a:t>
            </a:r>
            <a:r>
              <a:rPr lang="de-DE" sz="3200" b="0" dirty="0" smtClean="0">
                <a:solidFill>
                  <a:srgbClr val="0000CC"/>
                </a:solidFill>
              </a:rPr>
              <a:t>Durres</a:t>
            </a:r>
            <a:br>
              <a:rPr lang="de-DE" sz="3200" b="0" dirty="0" smtClean="0">
                <a:solidFill>
                  <a:srgbClr val="0000CC"/>
                </a:solidFill>
              </a:rPr>
            </a:br>
            <a:r>
              <a:rPr lang="de-DE" sz="3200" b="0" dirty="0" smtClean="0">
                <a:solidFill>
                  <a:srgbClr val="0000CC"/>
                </a:solidFill>
              </a:rPr>
              <a:t>Cost </a:t>
            </a:r>
            <a:r>
              <a:rPr lang="de-DE" sz="3200" b="0" dirty="0" smtClean="0">
                <a:solidFill>
                  <a:srgbClr val="0000CC"/>
                </a:solidFill>
              </a:rPr>
              <a:t>Overview</a:t>
            </a:r>
            <a:endParaRPr lang="de-DE" sz="2400" b="0" dirty="0">
              <a:solidFill>
                <a:srgbClr val="0000C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5374056"/>
              </p:ext>
            </p:extLst>
          </p:nvPr>
        </p:nvGraphicFramePr>
        <p:xfrm>
          <a:off x="590871" y="1909936"/>
          <a:ext cx="8229601" cy="2515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/>
                <a:gridCol w="910704"/>
                <a:gridCol w="25400"/>
                <a:gridCol w="1630784"/>
                <a:gridCol w="1008112"/>
                <a:gridCol w="864096"/>
                <a:gridCol w="910704"/>
                <a:gridCol w="25400"/>
                <a:gridCol w="884785"/>
                <a:gridCol w="51319"/>
                <a:gridCol w="982712"/>
                <a:gridCol w="25400"/>
                <a:gridCol w="859385"/>
                <a:gridCol w="25400"/>
              </a:tblGrid>
              <a:tr h="2275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Company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Trainee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Remuneration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Trainer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Salaries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Station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Cost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Training Material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Total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Direct</a:t>
                      </a:r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Cost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Total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Indirect</a:t>
                      </a:r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Cost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 smtClean="0">
                          <a:effectLst/>
                          <a:latin typeface="GravurCondensed-Regular" pitchFamily="2" charset="0"/>
                        </a:rPr>
                        <a:t>Total </a:t>
                      </a:r>
                      <a:r>
                        <a:rPr lang="de-DE" sz="2000" b="1" u="none" strike="noStrike" dirty="0" err="1" smtClean="0">
                          <a:effectLst/>
                          <a:latin typeface="GravurCondensed-Regular" pitchFamily="2" charset="0"/>
                        </a:rPr>
                        <a:t>Cost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3823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1820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275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Bank 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1.200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626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231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2.057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1.200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1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3.257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275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Bank B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2.400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339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124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2.865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1.200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4.065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275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Bank C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310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172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54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535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1.200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1.735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275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275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Total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1.800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425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176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28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1.819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1.200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u="none" strike="noStrike" dirty="0">
                          <a:effectLst/>
                          <a:latin typeface="GravurCondensed-Regular" pitchFamily="2" charset="0"/>
                        </a:rPr>
                        <a:t>3.019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9267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dirty="0" smtClean="0">
                <a:solidFill>
                  <a:srgbClr val="0000CC"/>
                </a:solidFill>
              </a:rPr>
              <a:t>Experiences from similar dual study programs - FASTIP Durres Benefit </a:t>
            </a:r>
            <a:r>
              <a:rPr lang="de-DE" sz="3200" b="0" dirty="0" smtClean="0">
                <a:solidFill>
                  <a:srgbClr val="0000CC"/>
                </a:solidFill>
              </a:rPr>
              <a:t>Overview</a:t>
            </a:r>
            <a:endParaRPr lang="de-DE" sz="2400" b="0" dirty="0">
              <a:solidFill>
                <a:srgbClr val="0000C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1987548"/>
              </p:ext>
            </p:extLst>
          </p:nvPr>
        </p:nvGraphicFramePr>
        <p:xfrm>
          <a:off x="323528" y="1916834"/>
          <a:ext cx="8352927" cy="3456382"/>
        </p:xfrm>
        <a:graphic>
          <a:graphicData uri="http://schemas.openxmlformats.org/drawingml/2006/table">
            <a:tbl>
              <a:tblPr/>
              <a:tblGrid>
                <a:gridCol w="1368153"/>
                <a:gridCol w="25400"/>
                <a:gridCol w="1342752"/>
                <a:gridCol w="1872208"/>
                <a:gridCol w="1296144"/>
                <a:gridCol w="1152128"/>
                <a:gridCol w="25400"/>
                <a:gridCol w="1270742"/>
              </a:tblGrid>
              <a:tr h="37965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Company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Productive</a:t>
                      </a:r>
                      <a:r>
                        <a:rPr lang="de-D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 Work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Opportunity</a:t>
                      </a:r>
                      <a:r>
                        <a:rPr lang="de-DE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 </a:t>
                      </a:r>
                      <a:r>
                        <a:rPr lang="de-DE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Benefit</a:t>
                      </a:r>
                      <a:endParaRPr lang="de-DE" sz="2000" b="1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Total </a:t>
                      </a:r>
                      <a:r>
                        <a:rPr lang="de-DE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benefit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8747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Projects </a:t>
                      </a:r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/>
                      </a:r>
                      <a:b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</a:br>
                      <a:r>
                        <a:rPr lang="de-D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(Market Research</a:t>
                      </a:r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Recruitment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Induction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37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Bank A</a:t>
                      </a:r>
                      <a:endParaRPr lang="de-DE" sz="2000" b="0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796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Bank B</a:t>
                      </a:r>
                      <a:endParaRPr lang="de-DE" sz="2000" b="0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1.839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2.165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796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Bank</a:t>
                      </a:r>
                      <a:r>
                        <a:rPr lang="de-DE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 C</a:t>
                      </a:r>
                      <a:endParaRPr lang="de-DE" sz="2000" b="0" i="0" u="none" strike="noStrike" dirty="0">
                        <a:solidFill>
                          <a:schemeClr val="tx1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1.257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796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1.058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ravurCondensed-Regular" pitchFamily="2" charset="0"/>
                        </a:rPr>
                        <a:t>1.341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5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dirty="0" smtClean="0">
                <a:solidFill>
                  <a:srgbClr val="0000CC"/>
                </a:solidFill>
              </a:rPr>
              <a:t>Experiences from similar dual study programs - FASTIP Durres Cost-Benefit </a:t>
            </a:r>
            <a:r>
              <a:rPr lang="de-DE" sz="3200" b="0" dirty="0" smtClean="0">
                <a:solidFill>
                  <a:srgbClr val="0000CC"/>
                </a:solidFill>
              </a:rPr>
              <a:t>Overview</a:t>
            </a:r>
            <a:endParaRPr lang="de-DE" sz="2400" b="0" dirty="0">
              <a:solidFill>
                <a:srgbClr val="0000C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8004561"/>
              </p:ext>
            </p:extLst>
          </p:nvPr>
        </p:nvGraphicFramePr>
        <p:xfrm>
          <a:off x="1187624" y="1892409"/>
          <a:ext cx="6663985" cy="28327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400"/>
                <a:gridCol w="1893416"/>
                <a:gridCol w="25400"/>
                <a:gridCol w="1454008"/>
                <a:gridCol w="25400"/>
                <a:gridCol w="1486768"/>
                <a:gridCol w="25400"/>
                <a:gridCol w="1688944"/>
                <a:gridCol w="39249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2400" b="1" u="none" strike="noStrike" dirty="0" smtClean="0">
                          <a:effectLst/>
                          <a:latin typeface="GravurCondensed-Regular" pitchFamily="2" charset="0"/>
                        </a:rPr>
                        <a:t>Company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dirty="0" err="1" smtClean="0">
                          <a:effectLst/>
                          <a:latin typeface="GravurCondensed-Regular" pitchFamily="2" charset="0"/>
                        </a:rPr>
                        <a:t>Cost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dirty="0" err="1" smtClean="0">
                          <a:effectLst/>
                          <a:latin typeface="GravurCondensed-Regular" pitchFamily="2" charset="0"/>
                        </a:rPr>
                        <a:t>Benefit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dirty="0" err="1" smtClean="0">
                          <a:effectLst/>
                          <a:latin typeface="GravurCondensed-Regular" pitchFamily="2" charset="0"/>
                        </a:rPr>
                        <a:t>Result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Bank A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3.257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600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1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-2.657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Bank B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4.065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2.165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1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-1.901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Bank C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1.735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1.257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1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-478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u="none" strike="noStrike" dirty="0">
                          <a:effectLst/>
                          <a:latin typeface="GravurCondensed-Regular" pitchFamily="2" charset="0"/>
                        </a:rPr>
                        <a:t>Total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b="1" u="none" strike="noStrike" dirty="0">
                          <a:effectLst/>
                          <a:latin typeface="GravurCondensed-Regular" pitchFamily="2" charset="0"/>
                        </a:rPr>
                        <a:t>3.019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b="1" u="none" strike="noStrike" dirty="0">
                          <a:effectLst/>
                          <a:latin typeface="GravurCondensed-Regular" pitchFamily="2" charset="0"/>
                        </a:rPr>
                        <a:t>1.341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u="none" strike="noStrike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400" b="1" u="none" strike="noStrike" dirty="0">
                          <a:effectLst/>
                          <a:latin typeface="GravurCondensed-Regular" pitchFamily="2" charset="0"/>
                        </a:rPr>
                        <a:t>-1.679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GravurCondensed-Regular" pitchFamily="2" charset="0"/>
                        </a:rPr>
                        <a:t> 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ravurCondensed-Regular" pitchFamily="2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3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24128" y="1484784"/>
            <a:ext cx="339472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 marL="180975" indent="0">
              <a:buNone/>
            </a:pPr>
            <a:r>
              <a:rPr lang="en-GB" dirty="0" err="1" smtClean="0">
                <a:latin typeface="GravurCondensed-Bold" pitchFamily="2" charset="0"/>
              </a:rPr>
              <a:t>Ilindenska</a:t>
            </a:r>
            <a:r>
              <a:rPr lang="en-GB" dirty="0" smtClean="0">
                <a:latin typeface="GravurCondensed-Bold" pitchFamily="2" charset="0"/>
              </a:rPr>
              <a:t> n. 335</a:t>
            </a:r>
          </a:p>
          <a:p>
            <a:pPr marL="180975" indent="0">
              <a:buNone/>
            </a:pPr>
            <a:r>
              <a:rPr lang="en-GB" dirty="0" smtClean="0">
                <a:latin typeface="GravurCondensed-Bold" pitchFamily="2" charset="0"/>
              </a:rPr>
              <a:t>1200 </a:t>
            </a:r>
            <a:r>
              <a:rPr lang="en-GB" dirty="0" err="1" smtClean="0">
                <a:latin typeface="GravurCondensed-Bold" pitchFamily="2" charset="0"/>
              </a:rPr>
              <a:t>Tetovo</a:t>
            </a:r>
            <a:endParaRPr lang="en-GB" dirty="0" smtClean="0">
              <a:latin typeface="GravurCondensed-Bold" pitchFamily="2" charset="0"/>
            </a:endParaRPr>
          </a:p>
          <a:p>
            <a:pPr marL="180975" indent="0">
              <a:buNone/>
            </a:pPr>
            <a:r>
              <a:rPr lang="en-GB" dirty="0" smtClean="0">
                <a:latin typeface="GravurCondensed-Bold" pitchFamily="2" charset="0"/>
              </a:rPr>
              <a:t>Republic of Macedonia</a:t>
            </a:r>
          </a:p>
          <a:p>
            <a:pPr marL="180975" indent="0">
              <a:buNone/>
            </a:pPr>
            <a:endParaRPr lang="en-GB" sz="1200" dirty="0" smtClean="0"/>
          </a:p>
          <a:p>
            <a:pPr marL="85725" indent="23813">
              <a:buNone/>
              <a:tabLst>
                <a:tab pos="893763" algn="l"/>
              </a:tabLst>
            </a:pPr>
            <a:r>
              <a:rPr lang="en-GB" sz="2400" dirty="0" smtClean="0"/>
              <a:t>Phone	+389-44-356110</a:t>
            </a:r>
          </a:p>
          <a:p>
            <a:pPr>
              <a:buNone/>
              <a:tabLst>
                <a:tab pos="893763" algn="l"/>
              </a:tabLst>
            </a:pPr>
            <a:r>
              <a:rPr lang="en-GB" sz="2400" dirty="0" smtClean="0"/>
              <a:t>Fax   	+389-44-356111</a:t>
            </a:r>
          </a:p>
          <a:p>
            <a:pPr>
              <a:buNone/>
              <a:tabLst>
                <a:tab pos="1614488" algn="l"/>
              </a:tabLst>
            </a:pPr>
            <a:endParaRPr lang="en-GB" sz="1100" dirty="0" smtClean="0"/>
          </a:p>
          <a:p>
            <a:pPr>
              <a:buNone/>
              <a:tabLst>
                <a:tab pos="1614488" algn="l"/>
              </a:tabLst>
            </a:pPr>
            <a:r>
              <a:rPr lang="en-GB" sz="2800" dirty="0" smtClean="0"/>
              <a:t>www.seeu.edu.mk</a:t>
            </a:r>
            <a:endParaRPr lang="en-GB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>
                <a:solidFill>
                  <a:srgbClr val="0000CC"/>
                </a:solidFill>
              </a:rPr>
              <a:t>Contact Information</a:t>
            </a:r>
          </a:p>
        </p:txBody>
      </p:sp>
      <p:pic>
        <p:nvPicPr>
          <p:cNvPr id="3074" name="Picture 2" descr="D:\Eigene Dateien\GIZ Albanien\FASTIP\SEEU Tetevo\Multimedia\3077579801_254bafab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1556792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en-GB" sz="6000" b="0" dirty="0" smtClean="0">
                <a:solidFill>
                  <a:srgbClr val="0000CC"/>
                </a:solidFill>
              </a:rPr>
              <a:t>Thank you !</a:t>
            </a:r>
            <a:br>
              <a:rPr lang="en-GB" sz="6000" b="0" dirty="0" smtClean="0">
                <a:solidFill>
                  <a:srgbClr val="0000CC"/>
                </a:solidFill>
              </a:rPr>
            </a:br>
            <a:r>
              <a:rPr lang="en-GB" sz="6000" b="0" dirty="0" smtClean="0">
                <a:solidFill>
                  <a:srgbClr val="0000CC"/>
                </a:solidFill>
              </a:rPr>
              <a:t/>
            </a:r>
            <a:br>
              <a:rPr lang="en-GB" sz="6000" b="0" dirty="0" smtClean="0">
                <a:solidFill>
                  <a:srgbClr val="0000CC"/>
                </a:solidFill>
              </a:rPr>
            </a:br>
            <a:r>
              <a:rPr lang="en-GB" sz="6000" b="0" dirty="0" smtClean="0">
                <a:solidFill>
                  <a:srgbClr val="0000CC"/>
                </a:solidFill>
              </a:rPr>
              <a:t/>
            </a:r>
            <a:br>
              <a:rPr lang="en-GB" sz="6000" b="0" dirty="0" smtClean="0">
                <a:solidFill>
                  <a:srgbClr val="0000CC"/>
                </a:solidFill>
              </a:rPr>
            </a:br>
            <a:r>
              <a:rPr lang="en-GB" sz="6000" b="0" dirty="0" smtClean="0">
                <a:solidFill>
                  <a:srgbClr val="0000CC"/>
                </a:solidFill>
              </a:rPr>
              <a:t/>
            </a:r>
            <a:br>
              <a:rPr lang="en-GB" sz="6000" b="0" dirty="0" smtClean="0">
                <a:solidFill>
                  <a:srgbClr val="0000CC"/>
                </a:solidFill>
              </a:rPr>
            </a:br>
            <a:r>
              <a:rPr lang="en-GB" sz="6000" b="0" dirty="0" smtClean="0">
                <a:solidFill>
                  <a:srgbClr val="0000CC"/>
                </a:solidFill>
              </a:rPr>
              <a:t>						Questions ?</a:t>
            </a:r>
            <a:endParaRPr lang="en-GB" sz="60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Faculty of Languages, Cultures and Communication,</a:t>
            </a:r>
          </a:p>
          <a:p>
            <a:r>
              <a:rPr lang="en-US" sz="3200" dirty="0" smtClean="0"/>
              <a:t>Faculty of Law,</a:t>
            </a:r>
          </a:p>
          <a:p>
            <a:r>
              <a:rPr lang="en-US" sz="3200" dirty="0" smtClean="0"/>
              <a:t>Faculty of Public Administration and Political Science</a:t>
            </a:r>
          </a:p>
          <a:p>
            <a:r>
              <a:rPr lang="en-US" sz="3200" dirty="0" smtClean="0"/>
              <a:t>Faculty of Business and Economics.</a:t>
            </a:r>
          </a:p>
          <a:p>
            <a:r>
              <a:rPr lang="en-US" sz="3200" b="1" dirty="0" smtClean="0"/>
              <a:t>Faculty of Contemporary Sciences and Technologies,</a:t>
            </a:r>
          </a:p>
          <a:p>
            <a:pPr lvl="1"/>
            <a:r>
              <a:rPr lang="en-US" sz="3200" dirty="0" smtClean="0"/>
              <a:t>Staff: 5 full professors, 2 associate professors, 14 assistant professors, 5 assistants (PhD candidates)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East European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Undergraduate study programs - ongoing </a:t>
            </a:r>
          </a:p>
          <a:p>
            <a:pPr lvl="1"/>
            <a:r>
              <a:rPr lang="en-US" sz="3200" dirty="0" smtClean="0"/>
              <a:t>Computer Sciences</a:t>
            </a:r>
          </a:p>
          <a:p>
            <a:pPr lvl="1"/>
            <a:r>
              <a:rPr lang="en-US" sz="3200" dirty="0" smtClean="0"/>
              <a:t>Media Informatics</a:t>
            </a:r>
          </a:p>
          <a:p>
            <a:pPr lvl="1"/>
            <a:r>
              <a:rPr lang="en-US" sz="3200" dirty="0" smtClean="0"/>
              <a:t>Business Informatics</a:t>
            </a:r>
          </a:p>
          <a:p>
            <a:pPr lvl="1"/>
            <a:r>
              <a:rPr lang="en-US" sz="3200" dirty="0" smtClean="0"/>
              <a:t>Computer Engineering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of Contemporary Sciences and Technologies,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Graduate study programs - ongoing </a:t>
            </a:r>
          </a:p>
          <a:p>
            <a:pPr lvl="1"/>
            <a:r>
              <a:rPr lang="en-US" sz="3200" dirty="0" smtClean="0"/>
              <a:t>Media Informatics (120 </a:t>
            </a:r>
            <a:r>
              <a:rPr lang="mk-MK" sz="3200" dirty="0" smtClean="0"/>
              <a:t>Е</a:t>
            </a:r>
            <a:r>
              <a:rPr lang="en-US" sz="3200" dirty="0" smtClean="0"/>
              <a:t>CTS)</a:t>
            </a:r>
          </a:p>
          <a:p>
            <a:pPr lvl="1"/>
            <a:r>
              <a:rPr lang="en-US" sz="3200" dirty="0" smtClean="0"/>
              <a:t>Software Engineering (120 </a:t>
            </a:r>
            <a:r>
              <a:rPr lang="mk-MK" sz="3200" dirty="0" smtClean="0"/>
              <a:t>Е</a:t>
            </a:r>
            <a:r>
              <a:rPr lang="en-US" sz="3200" dirty="0" smtClean="0"/>
              <a:t>CTS)</a:t>
            </a:r>
          </a:p>
          <a:p>
            <a:pPr lvl="1"/>
            <a:r>
              <a:rPr lang="en-US" sz="3200" dirty="0" smtClean="0"/>
              <a:t>Database Management (120 </a:t>
            </a:r>
            <a:r>
              <a:rPr lang="mk-MK" sz="3200" dirty="0" smtClean="0"/>
              <a:t>Е</a:t>
            </a:r>
            <a:r>
              <a:rPr lang="en-US" sz="3200" dirty="0" smtClean="0"/>
              <a:t>CTS)</a:t>
            </a:r>
          </a:p>
          <a:p>
            <a:pPr lvl="1"/>
            <a:r>
              <a:rPr lang="en-US" sz="3200" dirty="0" smtClean="0"/>
              <a:t>Software and Application Development (60 </a:t>
            </a:r>
            <a:r>
              <a:rPr lang="mk-MK" sz="3200" dirty="0" smtClean="0"/>
              <a:t>Е</a:t>
            </a:r>
            <a:r>
              <a:rPr lang="en-US" sz="3200" dirty="0" smtClean="0"/>
              <a:t>CTS)</a:t>
            </a:r>
          </a:p>
          <a:p>
            <a:pPr lvl="1"/>
            <a:r>
              <a:rPr lang="en-US" sz="3200" dirty="0" smtClean="0"/>
              <a:t>Business Informatics (120 </a:t>
            </a:r>
            <a:r>
              <a:rPr lang="mk-MK" sz="3200" dirty="0" smtClean="0"/>
              <a:t>Е</a:t>
            </a:r>
            <a:r>
              <a:rPr lang="en-US" sz="3200" dirty="0" smtClean="0"/>
              <a:t>CTS)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of Contemporary Sciences and Technologies,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postgraduate study programs</a:t>
            </a:r>
          </a:p>
          <a:p>
            <a:pPr lvl="1"/>
            <a:r>
              <a:rPr lang="en-US" sz="3200" dirty="0" smtClean="0"/>
              <a:t>Master</a:t>
            </a:r>
          </a:p>
          <a:p>
            <a:pPr lvl="2"/>
            <a:r>
              <a:rPr lang="en-US" sz="3200" dirty="0" smtClean="0"/>
              <a:t>Software Engineering and Telecommunication</a:t>
            </a:r>
          </a:p>
          <a:p>
            <a:pPr lvl="2"/>
            <a:r>
              <a:rPr lang="en-US" sz="3200" dirty="0" smtClean="0"/>
              <a:t>Application of Information and Communication Technologies (ICT) in Teaching</a:t>
            </a:r>
          </a:p>
          <a:p>
            <a:pPr lvl="2"/>
            <a:r>
              <a:rPr lang="en-US" sz="3200" dirty="0" smtClean="0"/>
              <a:t>Cloud Computing and Mobile Web Applications</a:t>
            </a:r>
          </a:p>
          <a:p>
            <a:pPr lvl="1"/>
            <a:r>
              <a:rPr lang="en-US" sz="3200" dirty="0" smtClean="0"/>
              <a:t>Doctoral Studies</a:t>
            </a:r>
          </a:p>
          <a:p>
            <a:pPr lvl="2"/>
            <a:r>
              <a:rPr lang="en-US" sz="3200" dirty="0" smtClean="0"/>
              <a:t>E-Technologies</a:t>
            </a:r>
          </a:p>
          <a:p>
            <a:pPr lvl="2"/>
            <a:r>
              <a:rPr lang="en-US" sz="3200" dirty="0" smtClean="0"/>
              <a:t>Environmental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of Contemporary Sciences and Technologies,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226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undergraduate study programs</a:t>
            </a:r>
          </a:p>
          <a:p>
            <a:pPr lvl="1"/>
            <a:r>
              <a:rPr lang="en-US" sz="3200" dirty="0" smtClean="0"/>
              <a:t>Contemporary Banking Management</a:t>
            </a:r>
          </a:p>
          <a:p>
            <a:pPr lvl="1"/>
            <a:r>
              <a:rPr lang="en-US" sz="3200" dirty="0" smtClean="0"/>
              <a:t>Applied Informatics for IT companies</a:t>
            </a:r>
          </a:p>
          <a:p>
            <a:pPr lvl="1"/>
            <a:r>
              <a:rPr lang="en-US" sz="3200" dirty="0" smtClean="0"/>
              <a:t>Contemporary Enterprise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of Contemporary Sciences and Technologies,</a:t>
            </a:r>
          </a:p>
        </p:txBody>
      </p:sp>
      <p:pic>
        <p:nvPicPr>
          <p:cNvPr id="4098" name="Picture 2" descr="http://www.seeu.edu.mk/files/intergrated-programe/baner2-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6750" cy="2286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522920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http://www.seeu.edu.mk/en/integrated-studies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ClrTx/>
              <a:buSzPct val="100000"/>
            </a:pPr>
            <a:r>
              <a:rPr lang="en-GB" sz="3200" dirty="0" smtClean="0"/>
              <a:t>Employment market in the region today has a growing demand for well-skilled staff, trained in close connection with practice.</a:t>
            </a:r>
          </a:p>
          <a:p>
            <a:pPr marL="268288" indent="-268288">
              <a:buClrTx/>
              <a:buSzPct val="100000"/>
            </a:pPr>
            <a:r>
              <a:rPr lang="en-GB" sz="3200" dirty="0" smtClean="0"/>
              <a:t>Based on this demand, the South East European University will begin in </a:t>
            </a:r>
            <a:r>
              <a:rPr lang="en-GB" sz="3200" dirty="0"/>
              <a:t>S</a:t>
            </a:r>
            <a:r>
              <a:rPr lang="en-GB" sz="3200" dirty="0" smtClean="0"/>
              <a:t>eptember 2013 a Dual Study Program, identical to the well-known “Dual Universities/Universities of Applied Sciences“, Germany.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 smtClean="0">
                <a:solidFill>
                  <a:srgbClr val="0000CC"/>
                </a:solidFill>
              </a:rPr>
              <a:t>Dual Study Program at the South East European University</a:t>
            </a:r>
          </a:p>
        </p:txBody>
      </p:sp>
      <p:pic>
        <p:nvPicPr>
          <p:cNvPr id="4" name="Picture 11" descr="DHBW_e_allg_46mm_rgb_300"/>
          <p:cNvPicPr>
            <a:picLocks noChangeAspect="1" noChangeArrowheads="1"/>
          </p:cNvPicPr>
          <p:nvPr/>
        </p:nvPicPr>
        <p:blipFill>
          <a:blip r:embed="rId2" cstate="print"/>
          <a:srcRect l="2826" t="14973" b="20566"/>
          <a:stretch>
            <a:fillRect/>
          </a:stretch>
        </p:blipFill>
        <p:spPr bwMode="auto">
          <a:xfrm>
            <a:off x="755576" y="4725144"/>
            <a:ext cx="2393408" cy="900000"/>
          </a:xfrm>
          <a:prstGeom prst="rect">
            <a:avLst/>
          </a:prstGeom>
          <a:noFill/>
        </p:spPr>
      </p:pic>
      <p:pic>
        <p:nvPicPr>
          <p:cNvPr id="5124" name="Picture 4" descr="D:\Eigene Dateien\GIZ Albanien\FASTIP\FASTIP\FASTIP Study Tour 2012\Hochschule Dual Bayern\Hochschule_Du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15144"/>
            <a:ext cx="2087751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hibaura-it.ac.jp/intellectual/images/role1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3324"/>
            <a:ext cx="3312368" cy="3786214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5292"/>
            <a:ext cx="5338936" cy="4179972"/>
          </a:xfrm>
        </p:spPr>
        <p:txBody>
          <a:bodyPr>
            <a:normAutofit fontScale="92500" lnSpcReduction="20000"/>
          </a:bodyPr>
          <a:lstStyle/>
          <a:p>
            <a:pPr marL="268288" indent="-268288">
              <a:lnSpc>
                <a:spcPct val="120000"/>
              </a:lnSpc>
              <a:buClrTx/>
              <a:buSzPct val="100000"/>
            </a:pPr>
            <a:r>
              <a:rPr lang="en-GB" sz="3500" dirty="0" smtClean="0"/>
              <a:t>The essential characteristic of this Dual Study Program is the combination of specific scientific knowledge and practical internships:</a:t>
            </a:r>
          </a:p>
          <a:p>
            <a:pPr marL="534988" lvl="1" indent="-266700">
              <a:lnSpc>
                <a:spcPct val="120000"/>
              </a:lnSpc>
              <a:buClrTx/>
            </a:pPr>
            <a:r>
              <a:rPr lang="en-GB" sz="3500" dirty="0" smtClean="0"/>
              <a:t>SEEU provides the science related academic education, and</a:t>
            </a:r>
          </a:p>
          <a:p>
            <a:pPr marL="534988" lvl="1" indent="-266700">
              <a:lnSpc>
                <a:spcPct val="120000"/>
              </a:lnSpc>
              <a:buClrTx/>
            </a:pPr>
            <a:r>
              <a:rPr lang="en-GB" sz="3500" dirty="0" smtClean="0"/>
              <a:t>Companies/Banks provide the work related training-on-the-job.</a:t>
            </a:r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 smtClean="0">
                <a:solidFill>
                  <a:srgbClr val="0000CC"/>
                </a:solidFill>
              </a:rPr>
              <a:t>Dual Study Programs at the South East European University </a:t>
            </a:r>
            <a:r>
              <a:rPr lang="en-GB" sz="3200" b="0" dirty="0" err="1" smtClean="0">
                <a:solidFill>
                  <a:srgbClr val="0000CC"/>
                </a:solidFill>
              </a:rPr>
              <a:t>Tetevo</a:t>
            </a:r>
            <a:endParaRPr lang="en-GB" sz="32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699</TotalTime>
  <Words>1152</Words>
  <Application>Microsoft Office PowerPoint</Application>
  <PresentationFormat>On-screen Show (4:3)</PresentationFormat>
  <Paragraphs>410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Deimos</vt:lpstr>
      <vt:lpstr>  Applied Informatics for IT Companies  new Bachelor study in SEEU in Tetovo  Integrated (Dual Study) Programme</vt:lpstr>
      <vt:lpstr>South East European University</vt:lpstr>
      <vt:lpstr>South East European University</vt:lpstr>
      <vt:lpstr>Faculty of Contemporary Sciences and Technologies,</vt:lpstr>
      <vt:lpstr>Faculty of Contemporary Sciences and Technologies,</vt:lpstr>
      <vt:lpstr>Faculty of Contemporary Sciences and Technologies,</vt:lpstr>
      <vt:lpstr>Faculty of Contemporary Sciences and Technologies,</vt:lpstr>
      <vt:lpstr>Dual Study Program at the South East European University</vt:lpstr>
      <vt:lpstr>Dual Study Programs at the South East European University Tetevo</vt:lpstr>
      <vt:lpstr>What the South East European University offers</vt:lpstr>
      <vt:lpstr>What the South East European University Tetevo offers</vt:lpstr>
      <vt:lpstr>Structure of the Dual Study Programmes</vt:lpstr>
      <vt:lpstr>Professors and experienced Lecturer from SEEU and various international Universities/Countries</vt:lpstr>
      <vt:lpstr>Study methods</vt:lpstr>
      <vt:lpstr>Students are chosen by Partner Companies/Banks in Cooperation with the SEEU Tetevo</vt:lpstr>
      <vt:lpstr>Partners of the South East European University</vt:lpstr>
      <vt:lpstr>Studying at SEEU</vt:lpstr>
      <vt:lpstr>Curriculum: Applied Informatics for IT companies</vt:lpstr>
      <vt:lpstr>Curriculum: Applied Informatics for IT companies</vt:lpstr>
      <vt:lpstr>Curriculum: Applied Informatics for IT companies</vt:lpstr>
      <vt:lpstr>Curriculum: Applied Informatics for IT companies</vt:lpstr>
      <vt:lpstr>Experiences from similar dual study programs - FASTIP Durres Average Training Costs for the Employers per year</vt:lpstr>
      <vt:lpstr>Experiences from similar dual study programs - FASTIP Durres Cost Overview</vt:lpstr>
      <vt:lpstr>Experiences from similar dual study programs - FASTIP Durres Benefit Overview</vt:lpstr>
      <vt:lpstr>Experiences from similar dual study programs - FASTIP Durres Cost-Benefit Overview</vt:lpstr>
      <vt:lpstr>Contact Information</vt:lpstr>
      <vt:lpstr>Thank you !          Questions 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SEEU Tetevo</dc:title>
  <dc:creator>Norbert M. Marx</dc:creator>
  <cp:lastModifiedBy>b.cico</cp:lastModifiedBy>
  <cp:revision>774</cp:revision>
  <cp:lastPrinted>2012-12-04T10:25:50Z</cp:lastPrinted>
  <dcterms:created xsi:type="dcterms:W3CDTF">2010-03-24T13:57:22Z</dcterms:created>
  <dcterms:modified xsi:type="dcterms:W3CDTF">2013-08-28T06:20:06Z</dcterms:modified>
</cp:coreProperties>
</file>